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59"/>
  </p:notesMasterIdLst>
  <p:sldIdLst>
    <p:sldId id="311" r:id="rId3"/>
    <p:sldId id="256" r:id="rId4"/>
    <p:sldId id="258" r:id="rId5"/>
    <p:sldId id="259" r:id="rId6"/>
    <p:sldId id="25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6" r:id="rId29"/>
    <p:sldId id="281" r:id="rId30"/>
    <p:sldId id="282" r:id="rId31"/>
    <p:sldId id="283" r:id="rId32"/>
    <p:sldId id="284" r:id="rId33"/>
    <p:sldId id="294" r:id="rId34"/>
    <p:sldId id="295" r:id="rId35"/>
    <p:sldId id="296" r:id="rId36"/>
    <p:sldId id="297" r:id="rId37"/>
    <p:sldId id="298" r:id="rId38"/>
    <p:sldId id="299" r:id="rId39"/>
    <p:sldId id="300" r:id="rId40"/>
    <p:sldId id="290" r:id="rId41"/>
    <p:sldId id="309" r:id="rId42"/>
    <p:sldId id="285" r:id="rId43"/>
    <p:sldId id="286" r:id="rId44"/>
    <p:sldId id="307" r:id="rId45"/>
    <p:sldId id="308" r:id="rId46"/>
    <p:sldId id="288" r:id="rId47"/>
    <p:sldId id="310" r:id="rId48"/>
    <p:sldId id="287" r:id="rId49"/>
    <p:sldId id="291" r:id="rId50"/>
    <p:sldId id="289" r:id="rId51"/>
    <p:sldId id="292" r:id="rId52"/>
    <p:sldId id="293" r:id="rId53"/>
    <p:sldId id="301" r:id="rId54"/>
    <p:sldId id="302" r:id="rId55"/>
    <p:sldId id="303" r:id="rId56"/>
    <p:sldId id="304" r:id="rId57"/>
    <p:sldId id="30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D125EF-C6C3-42D0-8BB1-D9E893A9E735}">
          <p14:sldIdLst>
            <p14:sldId id="311"/>
            <p14:sldId id="256"/>
            <p14:sldId id="258"/>
            <p14:sldId id="259"/>
            <p14:sldId id="257"/>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306"/>
            <p14:sldId id="281"/>
            <p14:sldId id="282"/>
            <p14:sldId id="283"/>
            <p14:sldId id="284"/>
            <p14:sldId id="294"/>
            <p14:sldId id="295"/>
            <p14:sldId id="296"/>
            <p14:sldId id="297"/>
            <p14:sldId id="298"/>
            <p14:sldId id="299"/>
            <p14:sldId id="300"/>
            <p14:sldId id="290"/>
            <p14:sldId id="309"/>
            <p14:sldId id="285"/>
            <p14:sldId id="286"/>
            <p14:sldId id="307"/>
            <p14:sldId id="308"/>
            <p14:sldId id="288"/>
            <p14:sldId id="310"/>
            <p14:sldId id="287"/>
            <p14:sldId id="291"/>
            <p14:sldId id="289"/>
            <p14:sldId id="292"/>
            <p14:sldId id="293"/>
            <p14:sldId id="301"/>
            <p14:sldId id="302"/>
            <p14:sldId id="303"/>
            <p14:sldId id="304"/>
            <p14:sldId id="305"/>
          </p14:sldIdLst>
        </p14:section>
        <p14:section name="Untitled Section" id="{561BD8E4-1DB1-4FBE-8BEC-4E2052963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731" autoAdjust="0"/>
  </p:normalViewPr>
  <p:slideViewPr>
    <p:cSldViewPr showGuides="1">
      <p:cViewPr varScale="1">
        <p:scale>
          <a:sx n="116" d="100"/>
          <a:sy n="116"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313C9-1B82-4A0D-8F5A-847D718771D4}" type="datetimeFigureOut">
              <a:rPr lang="en-US" smtClean="0"/>
              <a:pPr/>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2DBD9-3FDF-4D22-A151-D1806027E45D}" type="slidenum">
              <a:rPr lang="en-US" smtClean="0"/>
              <a:pPr/>
              <a:t>‹#›</a:t>
            </a:fld>
            <a:endParaRPr lang="en-US"/>
          </a:p>
        </p:txBody>
      </p:sp>
    </p:spTree>
    <p:extLst>
      <p:ext uri="{BB962C8B-B14F-4D97-AF65-F5344CB8AC3E}">
        <p14:creationId xmlns:p14="http://schemas.microsoft.com/office/powerpoint/2010/main" val="2371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572" y="2954215"/>
            <a:ext cx="5788856" cy="5874475"/>
          </a:xfrm>
        </p:spPr>
        <p:txBody>
          <a:bodyPr>
            <a:noAutofit/>
          </a:bodyPr>
          <a:lstStyle/>
          <a:p>
            <a:pPr>
              <a:lnSpc>
                <a:spcPct val="85000"/>
              </a:lnSpc>
              <a:spcAft>
                <a:spcPts val="300"/>
              </a:spcAft>
            </a:pPr>
            <a:r>
              <a:rPr lang="en-US" sz="1400" b="1" dirty="0" smtClean="0"/>
              <a:t>Marquee </a:t>
            </a:r>
            <a:r>
              <a:rPr lang="en-US" sz="1400" b="1" baseline="0" dirty="0" smtClean="0"/>
              <a:t>with 3-D perspective rotation</a:t>
            </a:r>
            <a:endParaRPr lang="en-US" sz="1400" b="1" dirty="0" smtClean="0"/>
          </a:p>
          <a:p>
            <a:pPr>
              <a:lnSpc>
                <a:spcPct val="85000"/>
              </a:lnSpc>
              <a:spcAft>
                <a:spcPts val="300"/>
              </a:spcAft>
            </a:pPr>
            <a:r>
              <a:rPr lang="en-US" sz="1400" b="0" baseline="0" dirty="0" smtClean="0"/>
              <a:t>(Intermediate)</a:t>
            </a:r>
          </a:p>
          <a:p>
            <a:pPr>
              <a:lnSpc>
                <a:spcPct val="85000"/>
              </a:lnSpc>
              <a:spcAft>
                <a:spcPts val="300"/>
              </a:spcAft>
            </a:pPr>
            <a:endParaRPr lang="en-US" sz="1400" b="0" baseline="0" dirty="0" smtClean="0"/>
          </a:p>
          <a:p>
            <a:pPr>
              <a:lnSpc>
                <a:spcPct val="85000"/>
              </a:lnSpc>
              <a:spcAft>
                <a:spcPts val="300"/>
              </a:spcAft>
            </a:pPr>
            <a:endParaRPr lang="en-US" sz="1400" b="0" baseline="0" dirty="0" smtClean="0"/>
          </a:p>
          <a:p>
            <a:r>
              <a:rPr lang="en-US" sz="1200" kern="1200" dirty="0" smtClean="0">
                <a:solidFill>
                  <a:schemeClr val="tx1"/>
                </a:solidFill>
                <a:latin typeface="+mn-lt"/>
                <a:ea typeface="+mn-ea"/>
                <a:cs typeface="+mn-cs"/>
              </a:rPr>
              <a:t>To reproduce the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endParaRPr lang="en-US" sz="1200" i="0" dirty="0" smtClean="0"/>
          </a:p>
          <a:p>
            <a:pPr marL="22860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Rectangle</a:t>
            </a:r>
            <a:r>
              <a:rPr lang="en-US" sz="1200" kern="1200" baseline="0" dirty="0" smtClean="0">
                <a:solidFill>
                  <a:schemeClr val="tx1"/>
                </a:solidFill>
                <a:latin typeface="+mn-lt"/>
                <a:ea typeface="+mn-ea"/>
                <a:cs typeface="+mn-cs"/>
              </a:rPr>
              <a:t> (first option from the left). On the slide, drag to draw a rectangle. </a:t>
            </a:r>
          </a:p>
          <a:p>
            <a:pPr marL="228600" indent="-228600">
              <a:buFont typeface="+mj-lt"/>
              <a:buAutoNum type="arabicPeriod"/>
            </a:pP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3.12”</a:t>
            </a:r>
            <a:r>
              <a:rPr lang="en-US" sz="1200" kern="1200" baseline="0" dirty="0" smtClean="0">
                <a:solidFill>
                  <a:schemeClr val="tx1"/>
                </a:solidFill>
                <a:latin typeface="+mn-lt"/>
                <a:ea typeface="+mn-ea"/>
                <a:cs typeface="+mn-cs"/>
              </a:rPr>
              <a:t>.</a:t>
            </a:r>
          </a:p>
          <a:p>
            <a:pPr marL="685800" lvl="1" indent="-228600">
              <a:buFont typeface="Arial" pitchFamily="34" charset="0"/>
              <a:buChar cha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7.67”</a:t>
            </a:r>
            <a:r>
              <a:rPr lang="en-US" sz="1200" kern="1200" baseline="0" dirty="0" smtClean="0">
                <a:solidFill>
                  <a:schemeClr val="tx1"/>
                </a:solidFill>
                <a:latin typeface="+mn-lt"/>
                <a:ea typeface="+mn-ea"/>
                <a:cs typeface="+mn-cs"/>
              </a:rPr>
              <a:t>.</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Fill</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Outline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Outline</a:t>
            </a:r>
            <a:r>
              <a:rPr lang="en-US" sz="1200" kern="1200" baseline="0" dirty="0" smtClean="0">
                <a:solidFill>
                  <a:schemeClr val="tx1"/>
                </a:solidFill>
                <a:latin typeface="+mn-lt"/>
                <a:ea typeface="+mn-ea"/>
                <a:cs typeface="+mn-cs"/>
              </a:rPr>
              <a:t>. </a:t>
            </a:r>
          </a:p>
          <a:p>
            <a:pPr marL="228600" indent="-228600">
              <a:buFont typeface="+mj-lt"/>
              <a:buAutoNum type="arabicPeriod"/>
            </a:pPr>
            <a:r>
              <a:rPr lang="en-US" sz="1200" kern="1200" baseline="0" dirty="0" smtClean="0">
                <a:solidFill>
                  <a:schemeClr val="tx1"/>
                </a:solidFill>
                <a:latin typeface="+mn-lt"/>
                <a:ea typeface="+mn-ea"/>
                <a:cs typeface="+mn-cs"/>
              </a:rPr>
              <a:t>Right-click the rectangle, and then click </a:t>
            </a:r>
            <a:r>
              <a:rPr lang="en-US" sz="1200" b="1" kern="1200" baseline="0" dirty="0" smtClean="0">
                <a:solidFill>
                  <a:schemeClr val="tx1"/>
                </a:solidFill>
                <a:latin typeface="+mn-lt"/>
                <a:ea typeface="+mn-ea"/>
                <a:cs typeface="+mn-cs"/>
              </a:rPr>
              <a:t>Edit Text</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and then select the text.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t>Franklin Gothic Medium </a:t>
            </a:r>
            <a:r>
              <a:rPr lang="en-US" sz="1200" i="0" baseline="0" dirty="0" smtClean="0"/>
              <a:t>from the </a:t>
            </a:r>
            <a:r>
              <a:rPr lang="en-US" sz="1200" b="1" i="0" baseline="0" dirty="0" smtClean="0"/>
              <a:t>Font</a:t>
            </a:r>
            <a:r>
              <a:rPr lang="en-US" sz="1200" i="0" baseline="0" dirty="0" smtClean="0"/>
              <a:t> list, enter </a:t>
            </a:r>
            <a:r>
              <a:rPr lang="en-US" sz="1200" b="1" i="0" baseline="0" dirty="0" smtClean="0"/>
              <a:t>50</a:t>
            </a:r>
            <a:r>
              <a:rPr lang="en-US" sz="1200" i="0" baseline="0" dirty="0" smtClean="0"/>
              <a:t> in the </a:t>
            </a:r>
            <a:r>
              <a:rPr lang="en-US" sz="1200" b="1" i="0" baseline="0" dirty="0" smtClean="0"/>
              <a:t>Font Size </a:t>
            </a:r>
            <a:r>
              <a:rPr lang="en-US" sz="1200" b="0" i="0" baseline="0" dirty="0" smtClean="0"/>
              <a:t>box</a:t>
            </a:r>
            <a:r>
              <a:rPr lang="en-US" sz="1200" i="0" baseline="0" dirty="0" smtClean="0"/>
              <a:t>, and then click </a:t>
            </a:r>
            <a:r>
              <a:rPr lang="en-US" sz="1200" b="1" i="0" baseline="0" dirty="0" smtClean="0"/>
              <a:t>Bold</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a:t>
            </a:r>
            <a:r>
              <a:rPr lang="en-US" sz="1200" i="0" baseline="0" dirty="0" smtClean="0"/>
              <a:t> to center the text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WordArt Styles </a:t>
            </a:r>
            <a:r>
              <a:rPr lang="en-US" sz="120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Text Fill</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More Gradients</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Format Text Effects </a:t>
            </a:r>
            <a:r>
              <a:rPr lang="en-US" sz="120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Text Fill </a:t>
            </a:r>
            <a:r>
              <a:rPr lang="en-US" sz="120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Text Fill </a:t>
            </a:r>
            <a:r>
              <a:rPr lang="en-US" sz="1200" kern="1200" baseline="0" dirty="0" smtClean="0">
                <a:solidFill>
                  <a:schemeClr val="tx1"/>
                </a:solidFill>
                <a:latin typeface="+mn-lt"/>
                <a:ea typeface="+mn-ea"/>
                <a:cs typeface="+mn-cs"/>
              </a:rPr>
              <a:t>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90°</a:t>
            </a:r>
            <a:r>
              <a:rPr lang="en-US" sz="120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80</a:t>
            </a:r>
            <a:r>
              <a:rPr lang="en-US" sz="1200" dirty="0" smtClean="0"/>
              <a:t>, Green: </a:t>
            </a:r>
            <a:r>
              <a:rPr lang="en-US" sz="1200" b="1" dirty="0" smtClean="0"/>
              <a:t>80</a:t>
            </a:r>
            <a:r>
              <a:rPr lang="en-US" sz="1200" dirty="0" smtClean="0"/>
              <a:t>, Blue: </a:t>
            </a:r>
            <a:r>
              <a:rPr lang="en-US" sz="1200" b="1" dirty="0" smtClean="0"/>
              <a:t>80</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49%</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89</a:t>
            </a:r>
            <a:r>
              <a:rPr lang="en-US" sz="1200" dirty="0" smtClean="0"/>
              <a:t>, Green: </a:t>
            </a:r>
            <a:r>
              <a:rPr lang="en-US" sz="1200" b="1" dirty="0" smtClean="0"/>
              <a:t>89</a:t>
            </a:r>
            <a:r>
              <a:rPr lang="en-US" sz="1200" dirty="0" smtClean="0"/>
              <a:t>, Blue: </a:t>
            </a:r>
            <a:r>
              <a:rPr lang="en-US" sz="1200" b="1" dirty="0" smtClean="0"/>
              <a:t>89</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kern="1200" baseline="0" dirty="0" smtClean="0">
                <a:solidFill>
                  <a:schemeClr val="accent6"/>
                </a:solidFill>
                <a:latin typeface="+mn-lt"/>
                <a:ea typeface="+mn-ea"/>
                <a:cs typeface="+mn-cs"/>
              </a:rPr>
              <a:t>Black, Text 1</a:t>
            </a:r>
            <a:r>
              <a:rPr lang="en-US" sz="1200" b="0" kern="1200" baseline="0" dirty="0" smtClean="0">
                <a:solidFill>
                  <a:schemeClr val="accent6"/>
                </a:solidFill>
                <a:latin typeface="+mn-lt"/>
                <a:ea typeface="+mn-ea"/>
                <a:cs typeface="+mn-cs"/>
              </a:rPr>
              <a:t> (first row, second option from the left).</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Also in the </a:t>
            </a:r>
            <a:r>
              <a:rPr lang="en-US" sz="1200" b="1" kern="1200" baseline="0" dirty="0" smtClean="0">
                <a:solidFill>
                  <a:schemeClr val="tx1"/>
                </a:solidFill>
                <a:latin typeface="+mn-lt"/>
                <a:ea typeface="+mn-ea"/>
                <a:cs typeface="+mn-cs"/>
              </a:rPr>
              <a:t>Format Text Effects </a:t>
            </a:r>
            <a:r>
              <a:rPr lang="en-US" sz="120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Shadow</a:t>
            </a:r>
            <a:r>
              <a:rPr lang="en-US" sz="1200" kern="1200" baseline="0" dirty="0" smtClean="0">
                <a:solidFill>
                  <a:schemeClr val="tx1"/>
                </a:solidFill>
                <a:latin typeface="+mn-lt"/>
                <a:ea typeface="+mn-ea"/>
                <a:cs typeface="+mn-cs"/>
              </a:rPr>
              <a:t> in the left pane. In the </a:t>
            </a:r>
            <a:r>
              <a:rPr lang="en-US" sz="1200" b="1" kern="1200" baseline="0" dirty="0" smtClean="0">
                <a:solidFill>
                  <a:schemeClr val="tx1"/>
                </a:solidFill>
                <a:latin typeface="+mn-lt"/>
                <a:ea typeface="+mn-ea"/>
                <a:cs typeface="+mn-cs"/>
              </a:rPr>
              <a:t>Shadow</a:t>
            </a:r>
            <a:r>
              <a:rPr lang="en-US" sz="1200" kern="1200" baseline="0" dirty="0" smtClean="0">
                <a:solidFill>
                  <a:schemeClr val="tx1"/>
                </a:solidFill>
                <a:latin typeface="+mn-lt"/>
                <a:ea typeface="+mn-ea"/>
                <a:cs typeface="+mn-cs"/>
              </a:rPr>
              <a:t> pane, click the button next to </a:t>
            </a:r>
            <a:r>
              <a:rPr lang="en-US" sz="1200" b="1" kern="1200" baseline="0" dirty="0" smtClean="0">
                <a:solidFill>
                  <a:schemeClr val="tx1"/>
                </a:solidFill>
                <a:latin typeface="+mn-lt"/>
                <a:ea typeface="+mn-ea"/>
                <a:cs typeface="+mn-cs"/>
              </a:rPr>
              <a:t>Presets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Outer</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Offset Center </a:t>
            </a:r>
            <a:r>
              <a:rPr lang="en-US" sz="1200" b="0" kern="1200" baseline="0" dirty="0" smtClean="0">
                <a:solidFill>
                  <a:schemeClr val="tx1"/>
                </a:solidFill>
                <a:latin typeface="+mn-lt"/>
                <a:ea typeface="+mn-ea"/>
                <a:cs typeface="+mn-cs"/>
              </a:rPr>
              <a:t>(second row, second option from the left)</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Shapes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Rectangles</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Rounded Rectangle </a:t>
            </a:r>
            <a:r>
              <a:rPr lang="en-US" sz="1200" kern="1200" baseline="0" dirty="0" smtClean="0">
                <a:solidFill>
                  <a:schemeClr val="tx1"/>
                </a:solidFill>
                <a:latin typeface="+mn-lt"/>
                <a:ea typeface="+mn-ea"/>
                <a:cs typeface="+mn-cs"/>
              </a:rPr>
              <a:t>(second option from the left). On the slide, drag to draw a rounded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Select the rounded rectangle.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3.12”</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7.67”</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Drag the yellow diamond adjustment handle at the top of the rounded rectangle to adjust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Shape Styles </a:t>
            </a:r>
            <a:r>
              <a:rPr lang="en-US" sz="1200" kern="1200" baseline="0" dirty="0" smtClean="0">
                <a:solidFill>
                  <a:schemeClr val="tx1"/>
                </a:solidFill>
                <a:latin typeface="+mn-lt"/>
                <a:ea typeface="+mn-ea"/>
                <a:cs typeface="+mn-cs"/>
              </a:rPr>
              <a:t>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Gradient</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More Gradients</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Format Shape </a:t>
            </a:r>
            <a:r>
              <a:rPr lang="en-US" sz="120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Fill </a:t>
            </a:r>
            <a:r>
              <a:rPr lang="en-US" sz="1200" kern="1200" baseline="0" dirty="0" smtClean="0">
                <a:solidFill>
                  <a:schemeClr val="tx1"/>
                </a:solidFill>
                <a:latin typeface="+mn-lt"/>
                <a:ea typeface="+mn-ea"/>
                <a:cs typeface="+mn-cs"/>
              </a:rPr>
              <a:t>in the left pane, select </a:t>
            </a:r>
            <a:r>
              <a:rPr lang="en-US" sz="1200" b="1" kern="1200" baseline="0" dirty="0" smtClean="0">
                <a:solidFill>
                  <a:schemeClr val="tx1"/>
                </a:solidFill>
                <a:latin typeface="+mn-lt"/>
                <a:ea typeface="+mn-ea"/>
                <a:cs typeface="+mn-cs"/>
              </a:rPr>
              <a:t>Gradient fill </a:t>
            </a: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p>
          <a:p>
            <a:pPr marL="685800" lvl="1"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in the slider.</a:t>
            </a:r>
          </a:p>
          <a:p>
            <a:pPr marL="228600" lvl="0" indent="-228600">
              <a:buFont typeface="+mj-lt"/>
              <a:buAutoNum type="arabicPeriod"/>
            </a:pPr>
            <a:r>
              <a:rPr lang="en-US" sz="1200" kern="1200" dirty="0" smtClean="0">
                <a:solidFill>
                  <a:schemeClr val="tx1"/>
                </a:solidFill>
                <a:latin typeface="+mn-lt"/>
                <a:ea typeface="+mn-ea"/>
                <a:cs typeface="+mn-cs"/>
              </a:rPr>
              <a:t> 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kern="1200" baseline="0" dirty="0" smtClean="0">
                <a:solidFill>
                  <a:schemeClr val="accent6"/>
                </a:solidFill>
                <a:latin typeface="+mn-lt"/>
                <a:ea typeface="+mn-ea"/>
                <a:cs typeface="+mn-cs"/>
              </a:rPr>
              <a:t>White, Background 1 </a:t>
            </a:r>
            <a:r>
              <a:rPr lang="en-US" sz="1200" b="0" kern="1200" baseline="0" dirty="0" smtClean="0">
                <a:solidFill>
                  <a:schemeClr val="accent6"/>
                </a:solidFill>
                <a:latin typeface="+mn-lt"/>
                <a:ea typeface="+mn-ea"/>
                <a:cs typeface="+mn-cs"/>
              </a:rPr>
              <a:t>(first row, first option from the left).</a:t>
            </a:r>
            <a:endParaRPr lang="en-US" sz="1200"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in</a:t>
            </a:r>
            <a:r>
              <a:rPr lang="en-US" sz="1200" b="0" kern="1200" baseline="0" dirty="0" smtClean="0">
                <a:solidFill>
                  <a:schemeClr val="tx1"/>
                </a:solidFill>
                <a:latin typeface="+mn-lt"/>
                <a:ea typeface="+mn-ea"/>
                <a:cs typeface="+mn-cs"/>
              </a:rPr>
              <a:t>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kern="1200" baseline="0" dirty="0" smtClean="0">
                <a:solidFill>
                  <a:schemeClr val="accent6"/>
                </a:solidFill>
                <a:latin typeface="+mn-lt"/>
                <a:ea typeface="+mn-ea"/>
                <a:cs typeface="+mn-cs"/>
              </a:rPr>
              <a:t>White, Background 1, Darker 25% </a:t>
            </a:r>
            <a:r>
              <a:rPr lang="en-US" sz="1200" b="0" kern="1200" baseline="0" dirty="0" smtClean="0">
                <a:solidFill>
                  <a:schemeClr val="accent6"/>
                </a:solidFill>
                <a:latin typeface="+mn-lt"/>
                <a:ea typeface="+mn-ea"/>
                <a:cs typeface="+mn-cs"/>
              </a:rPr>
              <a:t>(fourth row, first option from the left).</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Also in the </a:t>
            </a:r>
            <a:r>
              <a:rPr lang="en-US" sz="1200" b="1" kern="1200" baseline="0" dirty="0" smtClean="0">
                <a:solidFill>
                  <a:schemeClr val="tx1"/>
                </a:solidFill>
                <a:latin typeface="+mn-lt"/>
                <a:ea typeface="+mn-ea"/>
                <a:cs typeface="+mn-cs"/>
              </a:rPr>
              <a:t>Format Shape Effects </a:t>
            </a:r>
            <a:r>
              <a:rPr lang="en-US" sz="120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Line Color </a:t>
            </a:r>
            <a:r>
              <a:rPr lang="en-US" sz="1200" kern="1200" baseline="0" dirty="0" smtClean="0">
                <a:solidFill>
                  <a:schemeClr val="tx1"/>
                </a:solidFill>
                <a:latin typeface="+mn-lt"/>
                <a:ea typeface="+mn-ea"/>
                <a:cs typeface="+mn-cs"/>
              </a:rPr>
              <a:t>in the left pane. In the </a:t>
            </a:r>
            <a:r>
              <a:rPr lang="en-US" sz="1200" b="1" kern="1200" baseline="0" dirty="0" smtClean="0">
                <a:solidFill>
                  <a:schemeClr val="tx1"/>
                </a:solidFill>
                <a:latin typeface="+mn-lt"/>
                <a:ea typeface="+mn-ea"/>
                <a:cs typeface="+mn-cs"/>
              </a:rPr>
              <a:t>Line Color </a:t>
            </a:r>
            <a:r>
              <a:rPr lang="en-US" sz="1200" kern="1200" baseline="0" dirty="0" smtClean="0">
                <a:solidFill>
                  <a:schemeClr val="tx1"/>
                </a:solidFill>
                <a:latin typeface="+mn-lt"/>
                <a:ea typeface="+mn-ea"/>
                <a:cs typeface="+mn-cs"/>
              </a:rPr>
              <a:t>pane, select </a:t>
            </a:r>
            <a:r>
              <a:rPr lang="en-US" sz="1200" b="1" kern="1200" baseline="0" dirty="0" smtClean="0">
                <a:solidFill>
                  <a:schemeClr val="tx1"/>
                </a:solidFill>
                <a:latin typeface="+mn-lt"/>
                <a:ea typeface="+mn-ea"/>
                <a:cs typeface="+mn-cs"/>
              </a:rPr>
              <a:t>No line</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Select the rounded rectangle.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Select the duplicate rounded rectangle.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Fill</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No Fill</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Outline</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White, Background 1 </a:t>
            </a:r>
            <a:r>
              <a:rPr lang="en-US" sz="1200" kern="1200" baseline="0" dirty="0" smtClean="0">
                <a:solidFill>
                  <a:schemeClr val="tx1"/>
                </a:solidFill>
                <a:latin typeface="+mn-lt"/>
                <a:ea typeface="+mn-ea"/>
                <a:cs typeface="+mn-cs"/>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Outline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Weight</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More Lines</a:t>
            </a:r>
            <a:r>
              <a:rPr lang="en-US" sz="1200" kern="1200" baseline="0" dirty="0" smtClean="0">
                <a:solidFill>
                  <a:schemeClr val="tx1"/>
                </a:solidFill>
                <a:latin typeface="+mn-lt"/>
                <a:ea typeface="+mn-ea"/>
                <a:cs typeface="+mn-cs"/>
              </a:rPr>
              <a:t>. In the </a:t>
            </a:r>
            <a:r>
              <a:rPr lang="en-US" sz="1200" b="1" kern="1200" baseline="0" dirty="0" smtClean="0">
                <a:solidFill>
                  <a:schemeClr val="tx1"/>
                </a:solidFill>
                <a:latin typeface="+mn-lt"/>
                <a:ea typeface="+mn-ea"/>
                <a:cs typeface="+mn-cs"/>
              </a:rPr>
              <a:t>Format Shape </a:t>
            </a:r>
            <a:r>
              <a:rPr lang="en-US" sz="1200" kern="1200" baseline="0" dirty="0" smtClean="0">
                <a:solidFill>
                  <a:schemeClr val="tx1"/>
                </a:solidFill>
                <a:latin typeface="+mn-lt"/>
                <a:ea typeface="+mn-ea"/>
                <a:cs typeface="+mn-cs"/>
              </a:rPr>
              <a:t>dialog box, click </a:t>
            </a:r>
            <a:r>
              <a:rPr lang="en-US" sz="1200" b="1" kern="1200" baseline="0" dirty="0" smtClean="0">
                <a:solidFill>
                  <a:schemeClr val="tx1"/>
                </a:solidFill>
                <a:latin typeface="+mn-lt"/>
                <a:ea typeface="+mn-ea"/>
                <a:cs typeface="+mn-cs"/>
              </a:rPr>
              <a:t>Line Style </a:t>
            </a:r>
            <a:r>
              <a:rPr lang="en-US" sz="1200" kern="1200" baseline="0" dirty="0" smtClean="0">
                <a:solidFill>
                  <a:schemeClr val="tx1"/>
                </a:solidFill>
                <a:latin typeface="+mn-lt"/>
                <a:ea typeface="+mn-ea"/>
                <a:cs typeface="+mn-cs"/>
              </a:rPr>
              <a:t>in the left pane, and then do the following in the </a:t>
            </a:r>
            <a:r>
              <a:rPr lang="en-US" sz="1200" b="1" kern="1200" baseline="0" dirty="0" smtClean="0">
                <a:solidFill>
                  <a:schemeClr val="tx1"/>
                </a:solidFill>
                <a:latin typeface="+mn-lt"/>
                <a:ea typeface="+mn-ea"/>
                <a:cs typeface="+mn-cs"/>
              </a:rPr>
              <a:t>Line Style </a:t>
            </a:r>
            <a:r>
              <a:rPr lang="en-US" sz="1200" kern="1200" baseline="0" dirty="0" smtClean="0">
                <a:solidFill>
                  <a:schemeClr val="tx1"/>
                </a:solidFill>
                <a:latin typeface="+mn-lt"/>
                <a:ea typeface="+mn-ea"/>
                <a:cs typeface="+mn-cs"/>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Width</a:t>
            </a:r>
            <a:r>
              <a:rPr lang="en-US" sz="120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 pt</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Click the button next to </a:t>
            </a:r>
            <a:r>
              <a:rPr lang="en-US" sz="1200" b="1" kern="1200" baseline="0" dirty="0" smtClean="0">
                <a:solidFill>
                  <a:schemeClr val="tx1"/>
                </a:solidFill>
                <a:latin typeface="+mn-lt"/>
                <a:ea typeface="+mn-ea"/>
                <a:cs typeface="+mn-cs"/>
              </a:rPr>
              <a:t>Dash type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Round Dot </a:t>
            </a:r>
            <a:r>
              <a:rPr lang="en-US" sz="1200" kern="1200" baseline="0" dirty="0" smtClean="0">
                <a:solidFill>
                  <a:schemeClr val="tx1"/>
                </a:solidFill>
                <a:latin typeface="+mn-lt"/>
                <a:ea typeface="+mn-ea"/>
                <a:cs typeface="+mn-cs"/>
              </a:rPr>
              <a:t>(second option from the top).</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Cap type </a:t>
            </a:r>
            <a:r>
              <a:rPr lang="en-US" sz="1200" b="0" kern="1200" baseline="0" dirty="0" smtClean="0">
                <a:solidFill>
                  <a:schemeClr val="tx1"/>
                </a:solidFill>
                <a:latin typeface="+mn-lt"/>
                <a:ea typeface="+mn-ea"/>
                <a:cs typeface="+mn-cs"/>
              </a:rPr>
              <a:t>list</a:t>
            </a:r>
            <a:r>
              <a:rPr lang="en-US" sz="1200" kern="1200" baseline="0" dirty="0" smtClean="0">
                <a:solidFill>
                  <a:schemeClr val="tx1"/>
                </a:solidFill>
                <a:latin typeface="+mn-lt"/>
                <a:ea typeface="+mn-ea"/>
                <a:cs typeface="+mn-cs"/>
              </a:rPr>
              <a:t>, select </a:t>
            </a:r>
            <a:r>
              <a:rPr lang="en-US" sz="1200" b="1" kern="1200" baseline="0" dirty="0" smtClean="0">
                <a:solidFill>
                  <a:schemeClr val="tx1"/>
                </a:solidFill>
                <a:latin typeface="+mn-lt"/>
                <a:ea typeface="+mn-ea"/>
                <a:cs typeface="+mn-cs"/>
              </a:rPr>
              <a:t>Round</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Shape Effects</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Glow</a:t>
            </a:r>
            <a:r>
              <a:rPr lang="en-US" sz="1200" kern="1200" baseline="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Glow Variations</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Accent color 1, 11 pt glow </a:t>
            </a:r>
            <a:r>
              <a:rPr lang="en-US" sz="1200" kern="1200" baseline="0" dirty="0" smtClean="0">
                <a:solidFill>
                  <a:schemeClr val="tx1"/>
                </a:solidFill>
                <a:latin typeface="+mn-lt"/>
                <a:ea typeface="+mn-ea"/>
                <a:cs typeface="+mn-cs"/>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Point to </a:t>
            </a:r>
            <a:r>
              <a:rPr lang="en-US" sz="1200" b="1" kern="1200" baseline="0" dirty="0" smtClean="0">
                <a:solidFill>
                  <a:schemeClr val="tx1"/>
                </a:solidFill>
                <a:latin typeface="+mn-lt"/>
                <a:ea typeface="+mn-ea"/>
                <a:cs typeface="+mn-cs"/>
              </a:rPr>
              <a:t>More Glow Colors</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More Colors</a:t>
            </a:r>
            <a:r>
              <a:rPr lang="en-US" sz="1200" kern="1200" baseline="0" dirty="0" smtClean="0">
                <a:solidFill>
                  <a:schemeClr val="tx1"/>
                </a:solidFill>
                <a:latin typeface="+mn-lt"/>
                <a:ea typeface="+mn-ea"/>
                <a:cs typeface="+mn-cs"/>
              </a:rPr>
              <a:t>. In the </a:t>
            </a:r>
            <a:r>
              <a:rPr lang="en-US" sz="1200" b="1" kern="1200" baseline="0" dirty="0" smtClean="0">
                <a:solidFill>
                  <a:schemeClr val="tx1"/>
                </a:solidFill>
                <a:latin typeface="+mn-lt"/>
                <a:ea typeface="+mn-ea"/>
                <a:cs typeface="+mn-cs"/>
              </a:rPr>
              <a:t>Colors</a:t>
            </a:r>
            <a:r>
              <a:rPr lang="en-US" sz="1200" kern="1200" baseline="0" dirty="0" smtClean="0">
                <a:solidFill>
                  <a:schemeClr val="tx1"/>
                </a:solidFill>
                <a:latin typeface="+mn-lt"/>
                <a:ea typeface="+mn-ea"/>
                <a:cs typeface="+mn-cs"/>
              </a:rPr>
              <a:t> dialog box, on the </a:t>
            </a:r>
            <a:r>
              <a:rPr lang="en-US" sz="1200" b="1" kern="1200" baseline="0" dirty="0" smtClean="0">
                <a:solidFill>
                  <a:schemeClr val="tx1"/>
                </a:solidFill>
                <a:latin typeface="+mn-lt"/>
                <a:ea typeface="+mn-ea"/>
                <a:cs typeface="+mn-cs"/>
              </a:rPr>
              <a:t>Custom</a:t>
            </a:r>
            <a:r>
              <a:rPr lang="en-US" sz="1200" kern="1200" baseline="0" dirty="0" smtClean="0">
                <a:solidFill>
                  <a:schemeClr val="tx1"/>
                </a:solidFill>
                <a:latin typeface="+mn-lt"/>
                <a:ea typeface="+mn-ea"/>
                <a:cs typeface="+mn-cs"/>
              </a:rPr>
              <a:t> tab, enter values for Red: </a:t>
            </a:r>
            <a:r>
              <a:rPr lang="en-US" sz="1200" b="1" kern="1200" baseline="0" dirty="0" smtClean="0">
                <a:solidFill>
                  <a:schemeClr val="tx1"/>
                </a:solidFill>
                <a:latin typeface="+mn-lt"/>
                <a:ea typeface="+mn-ea"/>
                <a:cs typeface="+mn-cs"/>
              </a:rPr>
              <a:t>255</a:t>
            </a:r>
            <a:r>
              <a:rPr lang="en-US" sz="1200" kern="1200" baseline="0" dirty="0" smtClean="0">
                <a:solidFill>
                  <a:schemeClr val="tx1"/>
                </a:solidFill>
                <a:latin typeface="+mn-lt"/>
                <a:ea typeface="+mn-ea"/>
                <a:cs typeface="+mn-cs"/>
              </a:rPr>
              <a:t>, Green: </a:t>
            </a:r>
            <a:r>
              <a:rPr lang="en-US" sz="1200" b="1" kern="1200" baseline="0" dirty="0" smtClean="0">
                <a:solidFill>
                  <a:schemeClr val="tx1"/>
                </a:solidFill>
                <a:latin typeface="+mn-lt"/>
                <a:ea typeface="+mn-ea"/>
                <a:cs typeface="+mn-cs"/>
              </a:rPr>
              <a:t>233</a:t>
            </a:r>
            <a:r>
              <a:rPr lang="en-US" sz="1200" kern="1200" baseline="0" dirty="0" smtClean="0">
                <a:solidFill>
                  <a:schemeClr val="tx1"/>
                </a:solidFill>
                <a:latin typeface="+mn-lt"/>
                <a:ea typeface="+mn-ea"/>
                <a:cs typeface="+mn-cs"/>
              </a:rPr>
              <a:t>, Blue: </a:t>
            </a:r>
            <a:r>
              <a:rPr lang="en-US" sz="1200" b="1" kern="1200" baseline="0" dirty="0" smtClean="0">
                <a:solidFill>
                  <a:schemeClr val="tx1"/>
                </a:solidFill>
                <a:latin typeface="+mn-lt"/>
                <a:ea typeface="+mn-ea"/>
                <a:cs typeface="+mn-cs"/>
              </a:rPr>
              <a:t>33</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Height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3.53”</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8.05”</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Shapes</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Lines</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Line</a:t>
            </a:r>
            <a:r>
              <a:rPr lang="en-US" sz="1200" kern="1200" baseline="0" dirty="0" smtClean="0">
                <a:solidFill>
                  <a:schemeClr val="tx1"/>
                </a:solidFill>
                <a:latin typeface="+mn-lt"/>
                <a:ea typeface="+mn-ea"/>
                <a:cs typeface="+mn-cs"/>
              </a:rPr>
              <a:t>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Press and hold SHIFT to constrain to a straight, horizontal line, and then drag to draw a horizontal line on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Select the line. Under </a:t>
            </a:r>
            <a:r>
              <a:rPr lang="en-US" sz="1200" b="1" kern="1200" baseline="0" dirty="0" smtClean="0">
                <a:solidFill>
                  <a:schemeClr val="tx1"/>
                </a:solidFill>
                <a:latin typeface="+mn-lt"/>
                <a:ea typeface="+mn-ea"/>
                <a:cs typeface="+mn-cs"/>
              </a:rPr>
              <a:t>Drawing Tools</a:t>
            </a:r>
            <a:r>
              <a:rPr lang="en-US" sz="1200" kern="1200" baseline="0" dirty="0" smtClean="0">
                <a:solidFill>
                  <a:schemeClr val="tx1"/>
                </a:solidFill>
                <a:latin typeface="+mn-lt"/>
                <a:ea typeface="+mn-ea"/>
                <a:cs typeface="+mn-cs"/>
              </a:rPr>
              <a:t>, on the </a:t>
            </a:r>
            <a:r>
              <a:rPr lang="en-US" sz="1200" b="1" kern="1200" baseline="0" dirty="0" smtClean="0">
                <a:solidFill>
                  <a:schemeClr val="tx1"/>
                </a:solidFill>
                <a:latin typeface="+mn-lt"/>
                <a:ea typeface="+mn-ea"/>
                <a:cs typeface="+mn-cs"/>
              </a:rPr>
              <a:t>Format</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Size</a:t>
            </a:r>
            <a:r>
              <a:rPr lang="en-US" sz="1200" kern="1200" baseline="0" dirty="0" smtClean="0">
                <a:solidFill>
                  <a:schemeClr val="tx1"/>
                </a:solidFill>
                <a:latin typeface="+mn-lt"/>
                <a:ea typeface="+mn-ea"/>
                <a:cs typeface="+mn-cs"/>
              </a:rPr>
              <a:t> group, in the </a:t>
            </a:r>
            <a:r>
              <a:rPr lang="en-US" sz="1200" b="1" kern="1200" baseline="0" dirty="0" smtClean="0">
                <a:solidFill>
                  <a:schemeClr val="tx1"/>
                </a:solidFill>
                <a:latin typeface="+mn-lt"/>
                <a:ea typeface="+mn-ea"/>
                <a:cs typeface="+mn-cs"/>
              </a:rPr>
              <a:t>Shape Width </a:t>
            </a:r>
            <a:r>
              <a:rPr lang="en-US" sz="120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7.67”</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the arrow next to </a:t>
            </a:r>
            <a:r>
              <a:rPr lang="en-US" sz="1200" b="1" kern="1200" baseline="0" dirty="0" smtClean="0">
                <a:solidFill>
                  <a:schemeClr val="tx1"/>
                </a:solidFill>
                <a:latin typeface="+mn-lt"/>
                <a:ea typeface="+mn-ea"/>
                <a:cs typeface="+mn-cs"/>
              </a:rPr>
              <a:t>Shape Outline</a:t>
            </a:r>
            <a:r>
              <a:rPr lang="en-US" sz="1200" kern="1200" baseline="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Theme Colors</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Black, Text 1, Lighter 50% </a:t>
            </a:r>
            <a:r>
              <a:rPr lang="en-US" sz="1200" kern="1200" baseline="0" dirty="0" smtClean="0">
                <a:solidFill>
                  <a:schemeClr val="tx1"/>
                </a:solidFill>
                <a:latin typeface="+mn-lt"/>
                <a:ea typeface="+mn-ea"/>
                <a:cs typeface="+mn-cs"/>
              </a:rPr>
              <a:t>(second row, second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Point to </a:t>
            </a:r>
            <a:r>
              <a:rPr lang="en-US" sz="1200" b="1" kern="1200" baseline="0" dirty="0" smtClean="0">
                <a:solidFill>
                  <a:schemeClr val="tx1"/>
                </a:solidFill>
                <a:latin typeface="+mn-lt"/>
                <a:ea typeface="+mn-ea"/>
                <a:cs typeface="+mn-cs"/>
              </a:rPr>
              <a:t>Weight</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1 1/2 pt</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Select the line.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baseline="0" dirty="0" smtClean="0">
                <a:solidFill>
                  <a:schemeClr val="tx1"/>
                </a:solidFill>
                <a:latin typeface="+mn-lt"/>
                <a:ea typeface="+mn-ea"/>
                <a:cs typeface="+mn-cs"/>
              </a:rPr>
              <a:t>. Repeat the process for a total of eight straight lines.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Editing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Select</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Selection Pane</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first rectangle that contains text.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Bring to Front</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Also in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press and hold CTRL and select all three rectangle objects.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Center</a:t>
            </a:r>
            <a:r>
              <a:rPr lang="en-US" sz="120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Drag each of the straight lines onto the gradient-filled rectangle, spacing them vertically as evenly as possible.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press and hold CTRL and select all eight straight connector objects (the lines).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 </a:t>
            </a:r>
            <a:r>
              <a:rPr lang="en-US" sz="1200" kern="1200" baseline="0" dirty="0" smtClean="0">
                <a:solidFill>
                  <a:schemeClr val="tx1"/>
                </a:solidFill>
                <a:latin typeface="+mn-lt"/>
                <a:ea typeface="+mn-ea"/>
                <a:cs typeface="+mn-cs"/>
              </a:rPr>
              <a:t>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Align</a:t>
            </a:r>
            <a:r>
              <a:rPr lang="en-US" sz="1200" kern="1200" baseline="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Selected Objects</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Distribute Vertically</a:t>
            </a:r>
            <a:r>
              <a:rPr lang="en-US" sz="120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Center</a:t>
            </a:r>
            <a:r>
              <a:rPr lang="en-US" sz="1200"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Press CTRL+A to select all of the objects on the slide. On the </a:t>
            </a:r>
            <a:r>
              <a:rPr lang="en-US" sz="1200" b="1" kern="1200" baseline="0" dirty="0" smtClean="0">
                <a:solidFill>
                  <a:schemeClr val="tx1"/>
                </a:solidFill>
                <a:latin typeface="+mn-lt"/>
                <a:ea typeface="+mn-ea"/>
                <a:cs typeface="+mn-cs"/>
              </a:rPr>
              <a:t>Home</a:t>
            </a:r>
            <a:r>
              <a:rPr lang="en-US" sz="1200" kern="1200" baseline="0" dirty="0" smtClean="0">
                <a:solidFill>
                  <a:schemeClr val="tx1"/>
                </a:solidFill>
                <a:latin typeface="+mn-lt"/>
                <a:ea typeface="+mn-ea"/>
                <a:cs typeface="+mn-cs"/>
              </a:rPr>
              <a:t> tab, in the </a:t>
            </a:r>
            <a:r>
              <a:rPr lang="en-US" sz="1200" b="1" kern="1200" baseline="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and then click </a:t>
            </a:r>
            <a:r>
              <a:rPr lang="en-US" sz="1200" b="1" kern="1200" baseline="0" dirty="0" smtClean="0">
                <a:solidFill>
                  <a:schemeClr val="tx1"/>
                </a:solidFill>
                <a:latin typeface="+mn-lt"/>
                <a:ea typeface="+mn-ea"/>
                <a:cs typeface="+mn-cs"/>
              </a:rPr>
              <a:t>Group</a:t>
            </a:r>
            <a:r>
              <a:rPr lang="en-US" sz="1200" kern="1200" baseline="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Select the group.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baseline="0" dirty="0" smtClean="0">
                <a:solidFill>
                  <a:schemeClr val="tx1"/>
                </a:solidFill>
                <a:latin typeface="+mn-lt"/>
                <a:ea typeface="+mn-ea"/>
                <a:cs typeface="+mn-cs"/>
              </a:rPr>
              <a:t> group, click </a:t>
            </a:r>
            <a:r>
              <a:rPr lang="en-US" sz="1200" b="1" kern="1200" baseline="0" dirty="0" smtClean="0">
                <a:solidFill>
                  <a:schemeClr val="tx1"/>
                </a:solidFill>
                <a:latin typeface="+mn-lt"/>
                <a:ea typeface="+mn-ea"/>
                <a:cs typeface="+mn-cs"/>
              </a:rPr>
              <a:t>Shape Effects</a:t>
            </a:r>
            <a:r>
              <a:rPr lang="en-US" sz="1200" kern="1200" baseline="0" dirty="0" smtClean="0">
                <a:solidFill>
                  <a:schemeClr val="tx1"/>
                </a:solidFill>
                <a:latin typeface="+mn-lt"/>
                <a:ea typeface="+mn-ea"/>
                <a:cs typeface="+mn-cs"/>
              </a:rPr>
              <a:t>, point to </a:t>
            </a:r>
            <a:r>
              <a:rPr lang="en-US" sz="1200" b="1" kern="1200" baseline="0" dirty="0" smtClean="0">
                <a:solidFill>
                  <a:schemeClr val="tx1"/>
                </a:solidFill>
                <a:latin typeface="+mn-lt"/>
                <a:ea typeface="+mn-ea"/>
                <a:cs typeface="+mn-cs"/>
              </a:rPr>
              <a:t>3-D Rotation</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Perspective</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Perspective Right </a:t>
            </a:r>
            <a:r>
              <a:rPr lang="en-US" sz="1200" kern="1200" baseline="0" dirty="0" smtClean="0">
                <a:solidFill>
                  <a:schemeClr val="tx1"/>
                </a:solidFill>
                <a:latin typeface="+mn-lt"/>
                <a:ea typeface="+mn-ea"/>
                <a:cs typeface="+mn-cs"/>
              </a:rPr>
              <a:t>(first row, third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rPr>
              <a:t>Drag the group slightly to the right on the slide to position it in the center.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a:t>
            </a:r>
            <a:r>
              <a:rPr lang="en-US" sz="1200" b="0" kern="1200" baseline="0" dirty="0" smtClean="0">
                <a:solidFill>
                  <a:schemeClr val="tx1"/>
                </a:solidFill>
                <a:latin typeface="+mn-lt"/>
                <a:ea typeface="+mn-ea"/>
                <a:cs typeface="+mn-cs"/>
              </a:rPr>
              <a:t> from the left</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four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a:t>
            </a:r>
            <a:r>
              <a:rPr lang="en-US" sz="1200" b="0" kern="1200" baseline="0" dirty="0" smtClean="0">
                <a:solidFill>
                  <a:schemeClr val="tx1"/>
                </a:solidFill>
                <a:latin typeface="+mn-lt"/>
                <a:ea typeface="+mn-ea"/>
                <a:cs typeface="+mn-cs"/>
              </a:rPr>
              <a:t> stop in the slider, </a:t>
            </a:r>
            <a:r>
              <a:rPr lang="en-US" sz="1200" kern="1200" dirty="0" smtClean="0">
                <a:solidFill>
                  <a:schemeClr val="tx1"/>
                </a:solidFill>
                <a:latin typeface="+mn-lt"/>
                <a:ea typeface="+mn-ea"/>
                <a:cs typeface="+mn-cs"/>
              </a:rPr>
              <a:t>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a:t>
            </a:r>
            <a:r>
              <a:rPr lang="en-US" sz="1200" b="1" dirty="0" smtClean="0">
                <a:solidFill>
                  <a:schemeClr val="accent6"/>
                </a:solidFill>
              </a:rPr>
              <a:t>Dark Blue, Text 2 </a:t>
            </a:r>
            <a:r>
              <a:rPr lang="en-US" sz="1200" b="0" dirty="0" smtClean="0">
                <a:solidFill>
                  <a:schemeClr val="accent6"/>
                </a:solidFill>
              </a:rPr>
              <a:t>(first row, fourth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a:t>
            </a:r>
            <a:r>
              <a:rPr lang="en-US" sz="1200" b="0" kern="1200" baseline="0" dirty="0" smtClean="0">
                <a:solidFill>
                  <a:schemeClr val="tx1"/>
                </a:solidFill>
                <a:latin typeface="+mn-lt"/>
                <a:ea typeface="+mn-ea"/>
                <a:cs typeface="+mn-cs"/>
              </a:rPr>
              <a:t>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a:t>
            </a:r>
            <a:r>
              <a:rPr lang="en-US" sz="1200" b="1" kern="1200" dirty="0" smtClean="0">
                <a:solidFill>
                  <a:schemeClr val="tx1"/>
                </a:solidFill>
                <a:latin typeface="+mn-lt"/>
                <a:ea typeface="+mn-ea"/>
                <a:cs typeface="+mn-cs"/>
              </a:rPr>
              <a:t>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kern="1200" baseline="0" dirty="0" smtClean="0">
                <a:solidFill>
                  <a:schemeClr val="accent6"/>
                </a:solidFill>
                <a:latin typeface="+mn-lt"/>
                <a:ea typeface="+mn-ea"/>
                <a:cs typeface="+mn-cs"/>
              </a:rPr>
              <a:t>Black, Text 1, Lighter 5% </a:t>
            </a:r>
            <a:r>
              <a:rPr lang="en-US" sz="1200" b="0" kern="1200" baseline="0" dirty="0" smtClean="0">
                <a:solidFill>
                  <a:schemeClr val="accent6"/>
                </a:solidFill>
                <a:latin typeface="+mn-lt"/>
                <a:ea typeface="+mn-ea"/>
                <a:cs typeface="+mn-cs"/>
              </a:rPr>
              <a:t>(sixth row, second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a:t>
            </a:r>
            <a:r>
              <a:rPr lang="en-US" sz="1200" b="1" kern="1200" dirty="0" smtClean="0">
                <a:solidFill>
                  <a:schemeClr val="tx1"/>
                </a:solidFill>
                <a:latin typeface="+mn-lt"/>
                <a:ea typeface="+mn-ea"/>
                <a:cs typeface="+mn-cs"/>
              </a:rPr>
              <a:t>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kern="1200" baseline="0" dirty="0" smtClean="0">
                <a:solidFill>
                  <a:schemeClr val="accent6"/>
                </a:solidFill>
                <a:latin typeface="+mn-lt"/>
                <a:ea typeface="+mn-ea"/>
                <a:cs typeface="+mn-cs"/>
              </a:rPr>
              <a:t>Black, Text 1, Lighter 5% </a:t>
            </a:r>
            <a:r>
              <a:rPr lang="en-US" sz="1200" b="0" kern="1200" baseline="0" dirty="0" smtClean="0">
                <a:solidFill>
                  <a:schemeClr val="accent6"/>
                </a:solidFill>
                <a:latin typeface="+mn-lt"/>
                <a:ea typeface="+mn-ea"/>
                <a:cs typeface="+mn-cs"/>
              </a:rPr>
              <a:t>(sixth row, second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last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a:t>
            </a:r>
            <a:r>
              <a:rPr lang="en-US" sz="1200" b="1" kern="1200" dirty="0" smtClean="0">
                <a:solidFill>
                  <a:schemeClr val="tx1"/>
                </a:solidFill>
                <a:latin typeface="+mn-lt"/>
                <a:ea typeface="+mn-ea"/>
                <a:cs typeface="+mn-cs"/>
              </a:rPr>
              <a:t> </a:t>
            </a:r>
            <a:r>
              <a:rPr lang="en-US" sz="1200" b="0" kern="1200" dirty="0" smtClean="0">
                <a:solidFill>
                  <a:schemeClr val="accent6"/>
                </a:solidFill>
                <a:latin typeface="+mn-lt"/>
                <a:ea typeface="+mn-ea"/>
                <a:cs typeface="+mn-cs"/>
              </a:rPr>
              <a:t>click</a:t>
            </a:r>
            <a:r>
              <a:rPr lang="en-US" sz="1200" b="0" kern="1200" baseline="0" dirty="0" smtClean="0">
                <a:solidFill>
                  <a:schemeClr val="accent6"/>
                </a:solidFill>
                <a:latin typeface="+mn-lt"/>
                <a:ea typeface="+mn-ea"/>
                <a:cs typeface="+mn-cs"/>
              </a:rPr>
              <a:t> </a:t>
            </a:r>
            <a:r>
              <a:rPr lang="en-US" sz="1200" b="1" dirty="0" smtClean="0">
                <a:solidFill>
                  <a:schemeClr val="accent6"/>
                </a:solidFill>
              </a:rPr>
              <a:t>Dark Blue, Text 2 </a:t>
            </a:r>
            <a:r>
              <a:rPr lang="en-US" sz="1200" b="0" dirty="0" smtClean="0">
                <a:solidFill>
                  <a:schemeClr val="accent6"/>
                </a:solidFill>
              </a:rPr>
              <a:t>(first row, fourth option from the left).</a:t>
            </a:r>
            <a:endParaRPr lang="en-US" sz="1200" b="0" dirty="0" smtClean="0"/>
          </a:p>
          <a:p>
            <a:pPr>
              <a:lnSpc>
                <a:spcPct val="85000"/>
              </a:lnSpc>
              <a:spcAft>
                <a:spcPts val="300"/>
              </a:spcAft>
            </a:pPr>
            <a:endParaRPr lang="en-US" sz="1400" b="0" baseline="0" dirty="0" smtClean="0"/>
          </a:p>
        </p:txBody>
      </p:sp>
    </p:spTree>
    <p:extLst>
      <p:ext uri="{BB962C8B-B14F-4D97-AF65-F5344CB8AC3E}">
        <p14:creationId xmlns:p14="http://schemas.microsoft.com/office/powerpoint/2010/main" val="374786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616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8447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891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615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0463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4493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05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8502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FA4C7614-15A9-43A8-9E98-106A33ED6C41}" type="datetimeFigureOut">
              <a:rPr lang="en-US" sz="1200" kern="1200" smtClean="0">
                <a:solidFill>
                  <a:prstClr val="black">
                    <a:tint val="75000"/>
                  </a:prstClr>
                </a:solidFill>
                <a:latin typeface="Calibri"/>
                <a:ea typeface="+mn-ea"/>
                <a:cs typeface="+mn-cs"/>
              </a:rPr>
              <a:pPr algn="l" rtl="0"/>
              <a:t>8/12/2014</a:t>
            </a:fld>
            <a:endParaRPr lang="en-US" sz="1200" kern="1200"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EFED3CB9-049B-4F4F-82D1-8A95299C975C}" type="slidenum">
              <a:rPr lang="en-US" sz="1200" kern="1200" smtClean="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5120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4866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204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5000">
              <a:schemeClr val="tx1">
                <a:lumMod val="95000"/>
                <a:lumOff val="5000"/>
              </a:schemeClr>
            </a:gs>
            <a:gs pos="85000">
              <a:schemeClr val="tx1">
                <a:lumMod val="95000"/>
                <a:lumOff val="5000"/>
              </a:schemeClr>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A4C7614-15A9-43A8-9E98-106A33ED6C41}" type="datetimeFigureOut">
              <a:rPr lang="en-US" kern="1200" smtClean="0">
                <a:solidFill>
                  <a:prstClr val="black">
                    <a:tint val="75000"/>
                  </a:prstClr>
                </a:solidFill>
                <a:latin typeface="Calibri"/>
                <a:ea typeface="+mn-ea"/>
                <a:cs typeface="+mn-cs"/>
              </a:rPr>
              <a:pPr rtl="0"/>
              <a:t>8/12/2014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8544713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accenthelp.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tdea.org/" TargetMode="External"/><Relationship Id="rId13" Type="http://schemas.openxmlformats.org/officeDocument/2006/relationships/hyperlink" Target="http://actout.wikidot.com/" TargetMode="External"/><Relationship Id="rId3" Type="http://schemas.openxmlformats.org/officeDocument/2006/relationships/hyperlink" Target="http://www.uiltexas.org/theatre" TargetMode="External"/><Relationship Id="rId7" Type="http://schemas.openxmlformats.org/officeDocument/2006/relationships/hyperlink" Target="http://www.taea.org/" TargetMode="External"/><Relationship Id="rId12" Type="http://schemas.openxmlformats.org/officeDocument/2006/relationships/hyperlink" Target="http://www.goarts.org/" TargetMode="External"/><Relationship Id="rId2" Type="http://schemas.openxmlformats.org/officeDocument/2006/relationships/hyperlink" Target="https://docs.google.com/viewer?a=v&amp;pid=sites&amp;srcid=ZGVmYXVsdGRvbWFpbnx0ZXRhdHh8Z3g6M2M3OTcyNTI5ZmI1N2Q2MQ" TargetMode="External"/><Relationship Id="rId1" Type="http://schemas.openxmlformats.org/officeDocument/2006/relationships/slideLayout" Target="../slideLayouts/slideLayout7.xml"/><Relationship Id="rId6" Type="http://schemas.openxmlformats.org/officeDocument/2006/relationships/hyperlink" Target="http://www.edta.org/" TargetMode="External"/><Relationship Id="rId11" Type="http://schemas.openxmlformats.org/officeDocument/2006/relationships/hyperlink" Target="http://txtheatreexchange.blogspot.com/" TargetMode="External"/><Relationship Id="rId5" Type="http://schemas.openxmlformats.org/officeDocument/2006/relationships/hyperlink" Target="http://www.cedfa.org/" TargetMode="External"/><Relationship Id="rId10" Type="http://schemas.openxmlformats.org/officeDocument/2006/relationships/hyperlink" Target="http://www.atssb.org/" TargetMode="External"/><Relationship Id="rId4" Type="http://schemas.openxmlformats.org/officeDocument/2006/relationships/hyperlink" Target="http://www.tea.state.tx.us/" TargetMode="External"/><Relationship Id="rId9" Type="http://schemas.openxmlformats.org/officeDocument/2006/relationships/hyperlink" Target="http://www.tmea.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oboman.com/" TargetMode="External"/><Relationship Id="rId7" Type="http://schemas.openxmlformats.org/officeDocument/2006/relationships/hyperlink" Target="http://www.stage-stars.com/" TargetMode="External"/><Relationship Id="rId2" Type="http://schemas.openxmlformats.org/officeDocument/2006/relationships/hyperlink" Target="http://www.southwestemblem.com/" TargetMode="External"/><Relationship Id="rId1" Type="http://schemas.openxmlformats.org/officeDocument/2006/relationships/slideLayout" Target="../slideLayouts/slideLayout7.xml"/><Relationship Id="rId6" Type="http://schemas.openxmlformats.org/officeDocument/2006/relationships/hyperlink" Target="http://tetatx.com/www.texasscenic.com" TargetMode="External"/><Relationship Id="rId5" Type="http://schemas.openxmlformats.org/officeDocument/2006/relationships/hyperlink" Target="http://www.performingartssupply.com/" TargetMode="External"/><Relationship Id="rId4" Type="http://schemas.openxmlformats.org/officeDocument/2006/relationships/hyperlink" Target="http://www.oldenlighting.co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theatredesignservices.com/" TargetMode="External"/><Relationship Id="rId2" Type="http://schemas.openxmlformats.org/officeDocument/2006/relationships/hyperlink" Target="http://www.teqniqal.com/" TargetMode="External"/><Relationship Id="rId1" Type="http://schemas.openxmlformats.org/officeDocument/2006/relationships/slideLayout" Target="../slideLayouts/slideLayout7.xml"/><Relationship Id="rId6" Type="http://schemas.openxmlformats.org/officeDocument/2006/relationships/hyperlink" Target="http://www.unitsetsunlimited.com/" TargetMode="External"/><Relationship Id="rId5" Type="http://schemas.openxmlformats.org/officeDocument/2006/relationships/hyperlink" Target="http://www.palcospecialties.com/" TargetMode="External"/><Relationship Id="rId4" Type="http://schemas.openxmlformats.org/officeDocument/2006/relationships/hyperlink" Target="http://www.jandjwoodwork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uiltexas.org/theatre/high-school-one-act" TargetMode="External"/><Relationship Id="rId2" Type="http://schemas.openxmlformats.org/officeDocument/2006/relationships/hyperlink" Target="https://sites.google.com/site/uiloneactplaydirectors/" TargetMode="External"/><Relationship Id="rId1" Type="http://schemas.openxmlformats.org/officeDocument/2006/relationships/slideLayout" Target="../slideLayouts/slideLayout7.xml"/><Relationship Id="rId6" Type="http://schemas.openxmlformats.org/officeDocument/2006/relationships/hyperlink" Target="https://www.theatrefolk.com/free-resources" TargetMode="External"/><Relationship Id="rId5" Type="http://schemas.openxmlformats.org/officeDocument/2006/relationships/hyperlink" Target="http://www.uiltexas.org/files/academics/theatre/theatre-safety-manual.pdf" TargetMode="External"/><Relationship Id="rId4" Type="http://schemas.openxmlformats.org/officeDocument/2006/relationships/hyperlink" Target="http://www.uiltexas.org/files/academics/theatre/letter-to-student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uiltexas.org/theatre/theatrical-desig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a/ropesisd.us/forms/d/1m4rDfa9U5ingE8wafxPsffY8lsvzzvmd3MB9GWQDU0Q/edi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71600"/>
            <a:ext cx="4419600" cy="4419600"/>
          </a:xfrm>
          <a:prstGeom prst="rect">
            <a:avLst/>
          </a:prstGeom>
        </p:spPr>
      </p:pic>
    </p:spTree>
    <p:extLst>
      <p:ext uri="{BB962C8B-B14F-4D97-AF65-F5344CB8AC3E}">
        <p14:creationId xmlns:p14="http://schemas.microsoft.com/office/powerpoint/2010/main" val="26066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152400" y="999530"/>
            <a:ext cx="8915400" cy="6494085"/>
          </a:xfrm>
          <a:prstGeom prst="rect">
            <a:avLst/>
          </a:prstGeom>
        </p:spPr>
        <p:txBody>
          <a:bodyPr wrap="square">
            <a:spAutoFit/>
          </a:bodyPr>
          <a:lstStyle/>
          <a:p>
            <a:pPr marL="914400" lvl="1" indent="-457200">
              <a:buFontTx/>
              <a:buChar char="-"/>
            </a:pPr>
            <a:r>
              <a:rPr lang="en-US" sz="3200" dirty="0" smtClean="0">
                <a:solidFill>
                  <a:schemeClr val="bg1"/>
                </a:solidFill>
              </a:rPr>
              <a:t>Stage Pictures</a:t>
            </a:r>
          </a:p>
          <a:p>
            <a:pPr marL="1371600" lvl="2" indent="-457200">
              <a:buFontTx/>
              <a:buChar char="-"/>
            </a:pPr>
            <a:r>
              <a:rPr lang="en-US" sz="3200" dirty="0" smtClean="0">
                <a:solidFill>
                  <a:schemeClr val="bg1"/>
                </a:solidFill>
              </a:rPr>
              <a:t>You want the audience member to feel like they are watching a movie at the theatre.</a:t>
            </a:r>
            <a:endParaRPr lang="en-US" sz="3200" dirty="0">
              <a:solidFill>
                <a:schemeClr val="bg1"/>
              </a:solidFill>
            </a:endParaRPr>
          </a:p>
          <a:p>
            <a:pPr marL="1828800" lvl="3" indent="-457200">
              <a:buFontTx/>
              <a:buChar char="-"/>
            </a:pPr>
            <a:r>
              <a:rPr lang="en-US" sz="3200" dirty="0" smtClean="0">
                <a:solidFill>
                  <a:schemeClr val="bg1"/>
                </a:solidFill>
              </a:rPr>
              <a:t>Rule </a:t>
            </a:r>
            <a:r>
              <a:rPr lang="en-US" sz="3200" dirty="0">
                <a:solidFill>
                  <a:schemeClr val="bg1"/>
                </a:solidFill>
              </a:rPr>
              <a:t>of </a:t>
            </a:r>
            <a:r>
              <a:rPr lang="en-US" sz="3200" dirty="0" smtClean="0">
                <a:solidFill>
                  <a:schemeClr val="bg1"/>
                </a:solidFill>
              </a:rPr>
              <a:t>three</a:t>
            </a:r>
          </a:p>
          <a:p>
            <a:pPr marL="1828800" lvl="3" indent="-457200">
              <a:buFontTx/>
              <a:buChar char="-"/>
            </a:pPr>
            <a:r>
              <a:rPr lang="en-US" sz="3200" dirty="0" smtClean="0">
                <a:solidFill>
                  <a:schemeClr val="bg1"/>
                </a:solidFill>
              </a:rPr>
              <a:t>Make </a:t>
            </a:r>
            <a:r>
              <a:rPr lang="en-US" sz="3200" dirty="0">
                <a:solidFill>
                  <a:schemeClr val="bg1"/>
                </a:solidFill>
              </a:rPr>
              <a:t>a </a:t>
            </a:r>
            <a:r>
              <a:rPr lang="en-US" sz="3200" dirty="0" smtClean="0">
                <a:solidFill>
                  <a:schemeClr val="bg1"/>
                </a:solidFill>
              </a:rPr>
              <a:t>triangle </a:t>
            </a:r>
          </a:p>
          <a:p>
            <a:pPr marL="1828800" lvl="3" indent="-457200">
              <a:buFontTx/>
              <a:buChar char="-"/>
            </a:pPr>
            <a:r>
              <a:rPr lang="en-US" sz="3200" dirty="0" smtClean="0">
                <a:solidFill>
                  <a:schemeClr val="bg1"/>
                </a:solidFill>
              </a:rPr>
              <a:t>No </a:t>
            </a:r>
            <a:r>
              <a:rPr lang="en-US" sz="3200" dirty="0">
                <a:solidFill>
                  <a:schemeClr val="bg1"/>
                </a:solidFill>
              </a:rPr>
              <a:t>straight </a:t>
            </a:r>
            <a:r>
              <a:rPr lang="en-US" sz="3200" dirty="0" smtClean="0">
                <a:solidFill>
                  <a:schemeClr val="bg1"/>
                </a:solidFill>
              </a:rPr>
              <a:t>lines </a:t>
            </a:r>
          </a:p>
          <a:p>
            <a:pPr marL="2286000" lvl="4" indent="-457200">
              <a:buFontTx/>
              <a:buChar char="-"/>
            </a:pPr>
            <a:r>
              <a:rPr lang="en-US" sz="3200" dirty="0" smtClean="0">
                <a:solidFill>
                  <a:schemeClr val="bg1"/>
                </a:solidFill>
              </a:rPr>
              <a:t>You can have straight lines, but be ready to explain to a judge why you chose to have them.</a:t>
            </a:r>
          </a:p>
          <a:p>
            <a:pPr marL="1828800" lvl="3" indent="-457200">
              <a:buFontTx/>
              <a:buChar char="-"/>
            </a:pPr>
            <a:endParaRPr lang="en-US" sz="3200" dirty="0">
              <a:solidFill>
                <a:schemeClr val="bg1"/>
              </a:solidFill>
            </a:endParaRPr>
          </a:p>
          <a:p>
            <a:pPr marL="1828800" lvl="3" indent="-457200">
              <a:buFontTx/>
              <a:buChar char="-"/>
            </a:pPr>
            <a:endParaRPr lang="en-US" sz="3200" dirty="0">
              <a:solidFill>
                <a:schemeClr val="bg1"/>
              </a:solidFill>
            </a:endParaRPr>
          </a:p>
          <a:p>
            <a:pPr marL="1828800" lvl="3" indent="-457200">
              <a:buFontTx/>
              <a:buChar char="-"/>
            </a:pPr>
            <a:endParaRPr lang="en-US" sz="3200" dirty="0">
              <a:solidFill>
                <a:schemeClr val="bg1"/>
              </a:solidFill>
            </a:endParaRPr>
          </a:p>
          <a:p>
            <a:pPr lvl="2"/>
            <a:endParaRPr lang="en-US" sz="3200" dirty="0">
              <a:solidFill>
                <a:schemeClr val="bg1"/>
              </a:solidFill>
            </a:endParaRPr>
          </a:p>
        </p:txBody>
      </p:sp>
    </p:spTree>
    <p:extLst>
      <p:ext uri="{BB962C8B-B14F-4D97-AF65-F5344CB8AC3E}">
        <p14:creationId xmlns:p14="http://schemas.microsoft.com/office/powerpoint/2010/main" val="375577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914400" y="1295400"/>
            <a:ext cx="8534400" cy="3785652"/>
          </a:xfrm>
          <a:prstGeom prst="rect">
            <a:avLst/>
          </a:prstGeom>
        </p:spPr>
        <p:txBody>
          <a:bodyPr wrap="square">
            <a:spAutoFit/>
          </a:bodyPr>
          <a:lstStyle/>
          <a:p>
            <a:pPr marL="1828800" lvl="3" indent="-457200">
              <a:buFontTx/>
              <a:buChar char="-"/>
            </a:pPr>
            <a:r>
              <a:rPr lang="en-US" sz="4800" dirty="0">
                <a:solidFill>
                  <a:schemeClr val="bg1"/>
                </a:solidFill>
              </a:rPr>
              <a:t>Balanced stage? </a:t>
            </a:r>
          </a:p>
          <a:p>
            <a:pPr marL="1828800" lvl="3" indent="-457200">
              <a:buFontTx/>
              <a:buChar char="-"/>
            </a:pPr>
            <a:r>
              <a:rPr lang="en-US" sz="4800" dirty="0">
                <a:solidFill>
                  <a:schemeClr val="bg1"/>
                </a:solidFill>
              </a:rPr>
              <a:t>Levels</a:t>
            </a:r>
          </a:p>
          <a:p>
            <a:pPr marL="2286000" lvl="4" indent="-457200">
              <a:buFontTx/>
              <a:buChar char="-"/>
            </a:pPr>
            <a:r>
              <a:rPr lang="en-US" sz="4800" dirty="0">
                <a:solidFill>
                  <a:schemeClr val="bg1"/>
                </a:solidFill>
              </a:rPr>
              <a:t>Set</a:t>
            </a:r>
          </a:p>
          <a:p>
            <a:pPr marL="2286000" lvl="4" indent="-457200">
              <a:buFontTx/>
              <a:buChar char="-"/>
            </a:pPr>
            <a:r>
              <a:rPr lang="en-US" sz="4800" dirty="0">
                <a:solidFill>
                  <a:schemeClr val="bg1"/>
                </a:solidFill>
              </a:rPr>
              <a:t>People</a:t>
            </a:r>
          </a:p>
          <a:p>
            <a:pPr lvl="2"/>
            <a:endParaRPr lang="en-US" sz="4800" dirty="0" smtClean="0">
              <a:solidFill>
                <a:schemeClr val="bg1"/>
              </a:solidFill>
            </a:endParaRPr>
          </a:p>
        </p:txBody>
      </p:sp>
    </p:spTree>
    <p:extLst>
      <p:ext uri="{BB962C8B-B14F-4D97-AF65-F5344CB8AC3E}">
        <p14:creationId xmlns:p14="http://schemas.microsoft.com/office/powerpoint/2010/main" val="3827185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602488"/>
            <a:ext cx="7808007" cy="5569712"/>
          </a:xfrm>
          <a:prstGeom prst="rect">
            <a:avLst/>
          </a:prstGeom>
        </p:spPr>
      </p:pic>
    </p:spTree>
    <p:extLst>
      <p:ext uri="{BB962C8B-B14F-4D97-AF65-F5344CB8AC3E}">
        <p14:creationId xmlns:p14="http://schemas.microsoft.com/office/powerpoint/2010/main" val="3936946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2500312"/>
            <a:ext cx="2857500" cy="1857375"/>
          </a:xfrm>
          <a:prstGeom prst="rect">
            <a:avLst/>
          </a:prstGeom>
        </p:spPr>
      </p:pic>
    </p:spTree>
    <p:extLst>
      <p:ext uri="{BB962C8B-B14F-4D97-AF65-F5344CB8AC3E}">
        <p14:creationId xmlns:p14="http://schemas.microsoft.com/office/powerpoint/2010/main" val="83813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350" y="1524000"/>
            <a:ext cx="6845300" cy="3810000"/>
          </a:xfrm>
          <a:prstGeom prst="rect">
            <a:avLst/>
          </a:prstGeom>
        </p:spPr>
      </p:pic>
    </p:spTree>
    <p:extLst>
      <p:ext uri="{BB962C8B-B14F-4D97-AF65-F5344CB8AC3E}">
        <p14:creationId xmlns:p14="http://schemas.microsoft.com/office/powerpoint/2010/main" val="253759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500" y="1143000"/>
            <a:ext cx="6985000" cy="4572000"/>
          </a:xfrm>
          <a:prstGeom prst="rect">
            <a:avLst/>
          </a:prstGeom>
        </p:spPr>
      </p:pic>
    </p:spTree>
    <p:extLst>
      <p:ext uri="{BB962C8B-B14F-4D97-AF65-F5344CB8AC3E}">
        <p14:creationId xmlns:p14="http://schemas.microsoft.com/office/powerpoint/2010/main" val="308179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1996"/>
            <a:ext cx="9144000" cy="6154007"/>
          </a:xfrm>
          <a:prstGeom prst="rect">
            <a:avLst/>
          </a:prstGeom>
        </p:spPr>
      </p:pic>
    </p:spTree>
    <p:extLst>
      <p:ext uri="{BB962C8B-B14F-4D97-AF65-F5344CB8AC3E}">
        <p14:creationId xmlns:p14="http://schemas.microsoft.com/office/powerpoint/2010/main" val="149715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25" y="781050"/>
            <a:ext cx="7677150" cy="5295900"/>
          </a:xfrm>
          <a:prstGeom prst="rect">
            <a:avLst/>
          </a:prstGeom>
        </p:spPr>
      </p:pic>
    </p:spTree>
    <p:extLst>
      <p:ext uri="{BB962C8B-B14F-4D97-AF65-F5344CB8AC3E}">
        <p14:creationId xmlns:p14="http://schemas.microsoft.com/office/powerpoint/2010/main" val="277875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537" y="914400"/>
            <a:ext cx="7400925" cy="5029200"/>
          </a:xfrm>
          <a:prstGeom prst="rect">
            <a:avLst/>
          </a:prstGeom>
        </p:spPr>
      </p:pic>
    </p:spTree>
    <p:extLst>
      <p:ext uri="{BB962C8B-B14F-4D97-AF65-F5344CB8AC3E}">
        <p14:creationId xmlns:p14="http://schemas.microsoft.com/office/powerpoint/2010/main" val="859398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800100"/>
            <a:ext cx="3962400" cy="5257800"/>
          </a:xfrm>
          <a:prstGeom prst="rect">
            <a:avLst/>
          </a:prstGeom>
        </p:spPr>
      </p:pic>
    </p:spTree>
    <p:extLst>
      <p:ext uri="{BB962C8B-B14F-4D97-AF65-F5344CB8AC3E}">
        <p14:creationId xmlns:p14="http://schemas.microsoft.com/office/powerpoint/2010/main" val="390848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1314083" y="1813035"/>
            <a:ext cx="7362497" cy="3231931"/>
            <a:chOff x="890752" y="1813035"/>
            <a:chExt cx="7362497" cy="3231931"/>
          </a:xfrm>
          <a:scene3d>
            <a:camera prst="perspectiveRight"/>
            <a:lightRig rig="threePt" dir="t"/>
          </a:scene3d>
        </p:grpSpPr>
        <p:sp>
          <p:nvSpPr>
            <p:cNvPr id="7" name="Rounded Rectangle 6"/>
            <p:cNvSpPr/>
            <p:nvPr/>
          </p:nvSpPr>
          <p:spPr>
            <a:xfrm>
              <a:off x="1044802" y="1992332"/>
              <a:ext cx="7014066" cy="2849464"/>
            </a:xfrm>
            <a:prstGeom prst="roundRect">
              <a:avLst>
                <a:gd name="adj" fmla="val 8310"/>
              </a:avLst>
            </a:prstGeom>
            <a:gradFill flip="none" rotWithShape="1">
              <a:gsLst>
                <a:gs pos="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pitchFamily="34" charset="0"/>
                <a:ea typeface="+mn-ea"/>
                <a:cs typeface="+mn-cs"/>
              </a:endParaRPr>
            </a:p>
          </p:txBody>
        </p:sp>
        <p:cxnSp>
          <p:nvCxnSpPr>
            <p:cNvPr id="19" name="Straight Connector 18"/>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Calibri"/>
                <a:ea typeface="+mn-ea"/>
                <a:cs typeface="+mn-cs"/>
              </a:endParaRPr>
            </a:p>
          </p:txBody>
        </p:sp>
        <p:cxnSp>
          <p:nvCxnSpPr>
            <p:cNvPr id="54" name="Straight Connector 53"/>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ts val="5300"/>
                </a:lnSpc>
              </a:pPr>
              <a:r>
                <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chemeClr val="tx1"/>
                      </a:gs>
                    </a:gsLst>
                    <a:lin ang="5400000"/>
                  </a:gradFill>
                  <a:effectLst>
                    <a:outerShdw blurRad="63500" sx="102000" sy="102000" algn="ctr" rotWithShape="0">
                      <a:prstClr val="black">
                        <a:alpha val="40000"/>
                      </a:prstClr>
                    </a:outerShdw>
                  </a:effectLst>
                  <a:latin typeface="Franklin Gothic Medium" pitchFamily="34" charset="0"/>
                  <a:ea typeface="+mn-ea"/>
                  <a:cs typeface="+mn-cs"/>
                </a:rPr>
                <a:t>NOW</a:t>
              </a:r>
              <a:r>
                <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Lst>
                    <a:lin ang="5400000"/>
                  </a:gradFill>
                  <a:effectLst>
                    <a:outerShdw blurRad="63500" sx="102000" sy="102000" algn="ctr" rotWithShape="0">
                      <a:prstClr val="black">
                        <a:alpha val="40000"/>
                      </a:prstClr>
                    </a:outerShdw>
                  </a:effectLst>
                  <a:latin typeface="Franklin Gothic Medium" pitchFamily="34" charset="0"/>
                  <a:ea typeface="+mn-ea"/>
                  <a:cs typeface="+mn-cs"/>
                </a:rPr>
                <a:t> </a:t>
              </a:r>
              <a:r>
                <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Lst>
                    <a:lin ang="5400000"/>
                  </a:gradFill>
                  <a:effectLst>
                    <a:outerShdw blurRad="63500" sx="102000" sy="102000" algn="ctr" rotWithShape="0">
                      <a:prstClr val="black">
                        <a:alpha val="40000"/>
                      </a:prstClr>
                    </a:outerShdw>
                  </a:effectLst>
                  <a:latin typeface="Franklin Gothic Medium" pitchFamily="34" charset="0"/>
                  <a:ea typeface="+mn-ea"/>
                  <a:cs typeface="+mn-cs"/>
                </a:rPr>
                <a:t>SHOWING</a:t>
              </a:r>
            </a:p>
            <a:p>
              <a:pPr algn="ctr" rtl="0">
                <a:lnSpc>
                  <a:spcPts val="5300"/>
                </a:lnSpc>
              </a:pPr>
              <a:r>
                <a:rPr lang="en-US" sz="5000" b="1" kern="1200"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Lst>
                    <a:lin ang="5400000"/>
                  </a:gradFill>
                  <a:effectLst>
                    <a:outerShdw blurRad="63500" sx="102000" sy="102000" algn="ctr" rotWithShape="0">
                      <a:prstClr val="black">
                        <a:alpha val="40000"/>
                      </a:prstClr>
                    </a:outerShdw>
                  </a:effectLst>
                  <a:latin typeface="Franklin Gothic Medium" pitchFamily="34" charset="0"/>
                  <a:ea typeface="+mn-ea"/>
                  <a:cs typeface="+mn-cs"/>
                </a:rPr>
                <a:t>Theatre Survival 101</a:t>
              </a:r>
              <a:endParaRPr lang="en-US"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Lst>
                  <a:lin ang="5400000"/>
                </a:gradFill>
                <a:effectLst>
                  <a:outerShdw blurRad="63500" sx="102000" sy="102000" algn="ctr" rotWithShape="0">
                    <a:prstClr val="black">
                      <a:alpha val="40000"/>
                    </a:prstClr>
                  </a:outerShdw>
                </a:effectLst>
                <a:latin typeface="Franklin Gothic Medium" pitchFamily="34" charset="0"/>
                <a:ea typeface="+mn-ea"/>
                <a:cs typeface="+mn-cs"/>
              </a:endParaRPr>
            </a:p>
          </p:txBody>
        </p:sp>
      </p:grpSp>
    </p:spTree>
    <p:extLst>
      <p:ext uri="{BB962C8B-B14F-4D97-AF65-F5344CB8AC3E}">
        <p14:creationId xmlns:p14="http://schemas.microsoft.com/office/powerpoint/2010/main" val="1869030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75" y="876300"/>
            <a:ext cx="7334250" cy="5105400"/>
          </a:xfrm>
          <a:prstGeom prst="rect">
            <a:avLst/>
          </a:prstGeom>
        </p:spPr>
      </p:pic>
    </p:spTree>
    <p:extLst>
      <p:ext uri="{BB962C8B-B14F-4D97-AF65-F5344CB8AC3E}">
        <p14:creationId xmlns:p14="http://schemas.microsoft.com/office/powerpoint/2010/main" val="5229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914400" y="1295400"/>
            <a:ext cx="9982200" cy="5262979"/>
          </a:xfrm>
          <a:prstGeom prst="rect">
            <a:avLst/>
          </a:prstGeom>
        </p:spPr>
        <p:txBody>
          <a:bodyPr wrap="square">
            <a:spAutoFit/>
          </a:bodyPr>
          <a:lstStyle/>
          <a:p>
            <a:pPr marL="1828800" lvl="3" indent="-457200">
              <a:buFontTx/>
              <a:buChar char="-"/>
            </a:pPr>
            <a:r>
              <a:rPr lang="en-US" sz="4800" dirty="0" smtClean="0">
                <a:solidFill>
                  <a:schemeClr val="bg1"/>
                </a:solidFill>
              </a:rPr>
              <a:t>Characters Move with a purpose</a:t>
            </a:r>
            <a:endParaRPr lang="en-US" sz="4800" dirty="0">
              <a:solidFill>
                <a:schemeClr val="bg1"/>
              </a:solidFill>
            </a:endParaRPr>
          </a:p>
          <a:p>
            <a:pPr marL="1828800" lvl="3" indent="-457200">
              <a:buFontTx/>
              <a:buChar char="-"/>
            </a:pPr>
            <a:r>
              <a:rPr lang="en-US" sz="4800" dirty="0" smtClean="0">
                <a:solidFill>
                  <a:schemeClr val="bg1"/>
                </a:solidFill>
              </a:rPr>
              <a:t>Act and React</a:t>
            </a:r>
          </a:p>
          <a:p>
            <a:pPr marL="1828800" lvl="3" indent="-457200">
              <a:buFontTx/>
              <a:buChar char="-"/>
            </a:pPr>
            <a:r>
              <a:rPr lang="en-US" sz="4800" dirty="0" smtClean="0">
                <a:solidFill>
                  <a:schemeClr val="bg1"/>
                </a:solidFill>
              </a:rPr>
              <a:t>Soap Opera Acting</a:t>
            </a:r>
          </a:p>
          <a:p>
            <a:pPr marL="1828800" lvl="3" indent="-457200">
              <a:buFontTx/>
              <a:buChar char="-"/>
            </a:pPr>
            <a:endParaRPr lang="en-US" sz="4800" dirty="0">
              <a:solidFill>
                <a:schemeClr val="bg1"/>
              </a:solidFill>
            </a:endParaRPr>
          </a:p>
          <a:p>
            <a:pPr lvl="4"/>
            <a:endParaRPr lang="en-US" sz="4800" dirty="0">
              <a:solidFill>
                <a:schemeClr val="bg1"/>
              </a:solidFill>
            </a:endParaRPr>
          </a:p>
          <a:p>
            <a:pPr lvl="2"/>
            <a:endParaRPr lang="en-US" sz="4800" dirty="0" smtClean="0">
              <a:solidFill>
                <a:schemeClr val="bg1"/>
              </a:solidFill>
            </a:endParaRPr>
          </a:p>
        </p:txBody>
      </p:sp>
    </p:spTree>
    <p:extLst>
      <p:ext uri="{BB962C8B-B14F-4D97-AF65-F5344CB8AC3E}">
        <p14:creationId xmlns:p14="http://schemas.microsoft.com/office/powerpoint/2010/main" val="1917343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990600" y="1025288"/>
            <a:ext cx="9067800" cy="3785652"/>
          </a:xfrm>
          <a:prstGeom prst="rect">
            <a:avLst/>
          </a:prstGeom>
        </p:spPr>
        <p:txBody>
          <a:bodyPr wrap="square">
            <a:spAutoFit/>
          </a:bodyPr>
          <a:lstStyle/>
          <a:p>
            <a:pPr marL="1828800" lvl="3" indent="-457200">
              <a:buFontTx/>
              <a:buChar char="-"/>
            </a:pPr>
            <a:r>
              <a:rPr lang="en-US" sz="4800" dirty="0" smtClean="0">
                <a:solidFill>
                  <a:schemeClr val="bg1"/>
                </a:solidFill>
              </a:rPr>
              <a:t>Keep it Fresh</a:t>
            </a:r>
          </a:p>
          <a:p>
            <a:pPr marL="1828800" lvl="3" indent="-457200">
              <a:buFontTx/>
              <a:buChar char="-"/>
            </a:pPr>
            <a:r>
              <a:rPr lang="en-US" sz="4800" dirty="0" smtClean="0">
                <a:solidFill>
                  <a:schemeClr val="bg1"/>
                </a:solidFill>
              </a:rPr>
              <a:t>Off Script ASAP!!!</a:t>
            </a:r>
          </a:p>
          <a:p>
            <a:pPr marL="2286000" lvl="4" indent="-457200">
              <a:buFontTx/>
              <a:buChar char="-"/>
            </a:pPr>
            <a:r>
              <a:rPr lang="en-US" sz="4800" dirty="0" smtClean="0">
                <a:solidFill>
                  <a:schemeClr val="bg1"/>
                </a:solidFill>
              </a:rPr>
              <a:t>Give deadlines</a:t>
            </a:r>
          </a:p>
          <a:p>
            <a:pPr marL="2286000" lvl="4" indent="-457200">
              <a:buFontTx/>
              <a:buChar char="-"/>
            </a:pPr>
            <a:endParaRPr lang="en-US" sz="4800" dirty="0" smtClean="0">
              <a:solidFill>
                <a:schemeClr val="bg1"/>
              </a:solidFill>
            </a:endParaRPr>
          </a:p>
          <a:p>
            <a:pPr marL="1828800" lvl="3" indent="-457200">
              <a:buFontTx/>
              <a:buChar char="-"/>
            </a:pPr>
            <a:endParaRPr lang="en-US" sz="4800" dirty="0">
              <a:solidFill>
                <a:schemeClr val="bg1"/>
              </a:solidFill>
            </a:endParaRPr>
          </a:p>
        </p:txBody>
      </p:sp>
    </p:spTree>
    <p:extLst>
      <p:ext uri="{BB962C8B-B14F-4D97-AF65-F5344CB8AC3E}">
        <p14:creationId xmlns:p14="http://schemas.microsoft.com/office/powerpoint/2010/main" val="3446364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304800" y="999530"/>
            <a:ext cx="9067800" cy="5632311"/>
          </a:xfrm>
          <a:prstGeom prst="rect">
            <a:avLst/>
          </a:prstGeom>
        </p:spPr>
        <p:txBody>
          <a:bodyPr wrap="square">
            <a:spAutoFit/>
          </a:bodyPr>
          <a:lstStyle/>
          <a:p>
            <a:pPr marL="1028700" lvl="1" indent="-571500">
              <a:buFontTx/>
              <a:buChar char="-"/>
            </a:pPr>
            <a:r>
              <a:rPr lang="en-US" sz="3600" dirty="0" smtClean="0">
                <a:solidFill>
                  <a:schemeClr val="bg1"/>
                </a:solidFill>
              </a:rPr>
              <a:t>Remember</a:t>
            </a:r>
            <a:r>
              <a:rPr lang="en-US" sz="3600" dirty="0">
                <a:solidFill>
                  <a:schemeClr val="bg1"/>
                </a:solidFill>
              </a:rPr>
              <a:t>, you only have 40 minutes, </a:t>
            </a:r>
            <a:r>
              <a:rPr lang="en-US" sz="3600" dirty="0" smtClean="0">
                <a:solidFill>
                  <a:schemeClr val="bg1"/>
                </a:solidFill>
              </a:rPr>
              <a:t>so you </a:t>
            </a:r>
            <a:r>
              <a:rPr lang="en-US" sz="3600" dirty="0">
                <a:solidFill>
                  <a:schemeClr val="bg1"/>
                </a:solidFill>
              </a:rPr>
              <a:t>may have to make more </a:t>
            </a:r>
            <a:r>
              <a:rPr lang="en-US" sz="3600" dirty="0" smtClean="0">
                <a:solidFill>
                  <a:schemeClr val="bg1"/>
                </a:solidFill>
              </a:rPr>
              <a:t>cuts </a:t>
            </a:r>
          </a:p>
          <a:p>
            <a:pPr marL="1485900" lvl="2" indent="-571500">
              <a:buFontTx/>
              <a:buChar char="-"/>
            </a:pPr>
            <a:r>
              <a:rPr lang="en-US" sz="3600" dirty="0" smtClean="0">
                <a:solidFill>
                  <a:schemeClr val="bg1"/>
                </a:solidFill>
              </a:rPr>
              <a:t>General </a:t>
            </a:r>
            <a:r>
              <a:rPr lang="en-US" sz="3600" dirty="0">
                <a:solidFill>
                  <a:schemeClr val="bg1"/>
                </a:solidFill>
              </a:rPr>
              <a:t>rule of thumb, 1 minute/page</a:t>
            </a:r>
          </a:p>
          <a:p>
            <a:pPr marL="1028700" lvl="1" indent="-571500">
              <a:buFontTx/>
              <a:buChar char="-"/>
            </a:pPr>
            <a:r>
              <a:rPr lang="en-US" sz="3600" dirty="0" smtClean="0">
                <a:solidFill>
                  <a:schemeClr val="bg1"/>
                </a:solidFill>
              </a:rPr>
              <a:t>Make </a:t>
            </a:r>
            <a:r>
              <a:rPr lang="en-US" sz="3600" dirty="0">
                <a:solidFill>
                  <a:schemeClr val="bg1"/>
                </a:solidFill>
              </a:rPr>
              <a:t>the acting/line delivery </a:t>
            </a:r>
            <a:r>
              <a:rPr lang="en-US" sz="3600" dirty="0" smtClean="0">
                <a:solidFill>
                  <a:schemeClr val="bg1"/>
                </a:solidFill>
              </a:rPr>
              <a:t>real</a:t>
            </a:r>
          </a:p>
          <a:p>
            <a:pPr marL="1028700" lvl="1" indent="-571500">
              <a:buFontTx/>
              <a:buChar char="-"/>
            </a:pPr>
            <a:r>
              <a:rPr lang="en-US" sz="3600" dirty="0" smtClean="0">
                <a:solidFill>
                  <a:schemeClr val="bg1"/>
                </a:solidFill>
              </a:rPr>
              <a:t>Research </a:t>
            </a:r>
            <a:r>
              <a:rPr lang="en-US" sz="3600" dirty="0">
                <a:solidFill>
                  <a:schemeClr val="bg1"/>
                </a:solidFill>
              </a:rPr>
              <a:t>the time period with your </a:t>
            </a:r>
            <a:r>
              <a:rPr lang="en-US" sz="3600" dirty="0" smtClean="0">
                <a:solidFill>
                  <a:schemeClr val="bg1"/>
                </a:solidFill>
              </a:rPr>
              <a:t>students</a:t>
            </a:r>
          </a:p>
          <a:p>
            <a:pPr marL="1485900" lvl="2" indent="-571500">
              <a:buFontTx/>
              <a:buChar char="-"/>
            </a:pPr>
            <a:r>
              <a:rPr lang="en-US" sz="3600" dirty="0" err="1" smtClean="0">
                <a:solidFill>
                  <a:schemeClr val="bg1"/>
                </a:solidFill>
              </a:rPr>
              <a:t>Youtube</a:t>
            </a:r>
            <a:endParaRPr lang="en-US" sz="3600" dirty="0">
              <a:solidFill>
                <a:schemeClr val="bg1"/>
              </a:solidFill>
            </a:endParaRPr>
          </a:p>
          <a:p>
            <a:pPr lvl="3"/>
            <a:endParaRPr lang="en-US" sz="3600" dirty="0">
              <a:solidFill>
                <a:schemeClr val="bg1"/>
              </a:solidFill>
            </a:endParaRPr>
          </a:p>
          <a:p>
            <a:pPr marL="2286000" lvl="4" indent="-457200">
              <a:buFontTx/>
              <a:buChar char="-"/>
            </a:pPr>
            <a:endParaRPr lang="en-US" sz="3600" dirty="0" smtClean="0">
              <a:solidFill>
                <a:schemeClr val="bg1"/>
              </a:solidFill>
            </a:endParaRPr>
          </a:p>
          <a:p>
            <a:pPr marL="1828800" lvl="3" indent="-457200">
              <a:buFontTx/>
              <a:buChar char="-"/>
            </a:pPr>
            <a:endParaRPr lang="en-US" sz="3600" dirty="0">
              <a:solidFill>
                <a:schemeClr val="bg1"/>
              </a:solidFill>
            </a:endParaRPr>
          </a:p>
        </p:txBody>
      </p:sp>
    </p:spTree>
    <p:extLst>
      <p:ext uri="{BB962C8B-B14F-4D97-AF65-F5344CB8AC3E}">
        <p14:creationId xmlns:p14="http://schemas.microsoft.com/office/powerpoint/2010/main" val="753750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304800" y="982358"/>
            <a:ext cx="8839198" cy="5826210"/>
          </a:xfrm>
          <a:prstGeom prst="rect">
            <a:avLst/>
          </a:prstGeom>
        </p:spPr>
        <p:txBody>
          <a:bodyPr wrap="square">
            <a:spAutoFit/>
          </a:bodyPr>
          <a:lstStyle/>
          <a:p>
            <a:pPr marL="1485900" marR="0" lvl="2" indent="-571500">
              <a:lnSpc>
                <a:spcPct val="115000"/>
              </a:lnSpc>
              <a:spcBef>
                <a:spcPts val="0"/>
              </a:spcBef>
              <a:spcAft>
                <a:spcPts val="0"/>
              </a:spcAft>
              <a:buFontTx/>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Do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them or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not</a:t>
            </a:r>
          </a:p>
          <a:p>
            <a:pPr marL="1485900" marR="0" lvl="2" indent="-571500">
              <a:lnSpc>
                <a:spcPct val="115000"/>
              </a:lnSpc>
              <a:spcBef>
                <a:spcPts val="0"/>
              </a:spcBef>
              <a:spcAft>
                <a:spcPts val="0"/>
              </a:spcAft>
              <a:buFontTx/>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Everyone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has to buy in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100%</a:t>
            </a:r>
          </a:p>
          <a:p>
            <a:pPr marL="1485900" marR="0" lvl="2" indent="-571500">
              <a:lnSpc>
                <a:spcPct val="115000"/>
              </a:lnSpc>
              <a:spcBef>
                <a:spcPts val="0"/>
              </a:spcBef>
              <a:spcAft>
                <a:spcPts val="0"/>
              </a:spcAft>
              <a:buFontTx/>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Start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working on them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yesterday</a:t>
            </a:r>
          </a:p>
          <a:p>
            <a:pPr marL="1485900" marR="0" lvl="2" indent="-571500">
              <a:lnSpc>
                <a:spcPct val="115000"/>
              </a:lnSpc>
              <a:spcBef>
                <a:spcPts val="0"/>
              </a:spcBef>
              <a:spcAft>
                <a:spcPts val="0"/>
              </a:spcAft>
              <a:buFontTx/>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Have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kids talk in accent all day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long</a:t>
            </a:r>
          </a:p>
          <a:p>
            <a:pPr marL="1485900" lvl="2" indent="-571500">
              <a:lnSpc>
                <a:spcPct val="115000"/>
              </a:lnSpc>
              <a:buFontTx/>
              <a:buChar char="-"/>
            </a:pPr>
            <a:r>
              <a:rPr lang="en-US" sz="3600" dirty="0">
                <a:solidFill>
                  <a:schemeClr val="bg1"/>
                </a:solidFill>
              </a:rPr>
              <a:t>Put actors in </a:t>
            </a:r>
            <a:r>
              <a:rPr lang="en-US" sz="3600" dirty="0" smtClean="0">
                <a:solidFill>
                  <a:schemeClr val="bg1"/>
                </a:solidFill>
              </a:rPr>
              <a:t>charge</a:t>
            </a:r>
            <a:endPar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485900" marR="0" lvl="2" indent="-571500">
              <a:lnSpc>
                <a:spcPct val="115000"/>
              </a:lnSpc>
              <a:spcBef>
                <a:spcPts val="0"/>
              </a:spcBef>
              <a:spcAft>
                <a:spcPts val="0"/>
              </a:spcAft>
              <a:buFontTx/>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Online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resources to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help.</a:t>
            </a:r>
          </a:p>
          <a:p>
            <a:pPr marL="1943100" lvl="3" indent="-571500">
              <a:lnSpc>
                <a:spcPct val="115000"/>
              </a:lnSpc>
              <a:buFontTx/>
              <a:buChar char="-"/>
            </a:pPr>
            <a:r>
              <a:rPr lang="en-US" sz="3600"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2"/>
              </a:rPr>
              <a:t>www.accenthelp.com</a:t>
            </a:r>
            <a:endParaRPr lang="en-US" sz="3600"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943100" lvl="3" indent="-571500">
              <a:lnSpc>
                <a:spcPct val="115000"/>
              </a:lnSpc>
              <a:buFontTx/>
              <a:buChar char="-"/>
            </a:pPr>
            <a:r>
              <a:rPr lang="en-US" sz="36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Youtube</a:t>
            </a:r>
            <a:endPar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943100" lvl="3" indent="-571500">
              <a:lnSpc>
                <a:spcPct val="115000"/>
              </a:lnSpc>
              <a:buFontTx/>
              <a:buChar char="-"/>
            </a:pPr>
            <a:endPar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220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4" name="Rectangle 3"/>
          <p:cNvSpPr/>
          <p:nvPr/>
        </p:nvSpPr>
        <p:spPr>
          <a:xfrm>
            <a:off x="304800" y="838200"/>
            <a:ext cx="8382000" cy="4718664"/>
          </a:xfrm>
          <a:prstGeom prst="rect">
            <a:avLst/>
          </a:prstGeom>
        </p:spPr>
        <p:txBody>
          <a:bodyPr wrap="square">
            <a:spAutoFit/>
          </a:bodyPr>
          <a:lstStyle/>
          <a:p>
            <a:pPr marL="342900" marR="0" lvl="0" indent="-342900">
              <a:lnSpc>
                <a:spcPct val="115000"/>
              </a:lnSpc>
              <a:spcBef>
                <a:spcPts val="0"/>
              </a:spcBef>
              <a:spcAft>
                <a:spcPts val="0"/>
              </a:spcAft>
              <a:buFont typeface="Calibri" panose="020F0502020204030204" pitchFamily="34" charset="0"/>
              <a:buChar char="-"/>
            </a:pPr>
            <a:r>
              <a:rPr lang="en-US"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Costuming</a:t>
            </a:r>
          </a:p>
          <a:p>
            <a:pPr marL="800100" lvl="1" indent="-342900">
              <a:lnSpc>
                <a:spcPct val="115000"/>
              </a:lnSpc>
              <a:buFont typeface="Calibri" panose="020F0502020204030204" pitchFamily="34" charset="0"/>
              <a:buChar char="-"/>
            </a:pPr>
            <a:r>
              <a:rPr lang="en-US"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Making</a:t>
            </a:r>
          </a:p>
          <a:p>
            <a:pPr marL="800100" lvl="1" indent="-342900">
              <a:lnSpc>
                <a:spcPct val="115000"/>
              </a:lnSpc>
              <a:buFont typeface="Calibri" panose="020F0502020204030204" pitchFamily="34" charset="0"/>
              <a:buChar char="-"/>
            </a:pPr>
            <a:r>
              <a:rPr lang="en-US"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Goodwill/Thrift Stores</a:t>
            </a:r>
          </a:p>
          <a:p>
            <a:pPr marL="800100" lvl="1" indent="-342900">
              <a:lnSpc>
                <a:spcPct val="115000"/>
              </a:lnSpc>
              <a:buFont typeface="Calibri" panose="020F0502020204030204" pitchFamily="34" charset="0"/>
              <a:buChar char="-"/>
            </a:pPr>
            <a:r>
              <a:rPr lang="en-US"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Renting</a:t>
            </a:r>
          </a:p>
          <a:p>
            <a:pPr marL="800100" lvl="1" indent="-342900">
              <a:lnSpc>
                <a:spcPct val="115000"/>
              </a:lnSpc>
              <a:buFont typeface="Calibri" panose="020F0502020204030204" pitchFamily="34" charset="0"/>
              <a:buChar char="-"/>
            </a:pPr>
            <a:r>
              <a:rPr lang="en-US"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Google how to make costumes very cheaply</a:t>
            </a:r>
          </a:p>
        </p:txBody>
      </p:sp>
    </p:spTree>
    <p:extLst>
      <p:ext uri="{BB962C8B-B14F-4D97-AF65-F5344CB8AC3E}">
        <p14:creationId xmlns:p14="http://schemas.microsoft.com/office/powerpoint/2010/main" val="1337743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228600" y="762000"/>
            <a:ext cx="8915400" cy="5826210"/>
          </a:xfrm>
          <a:prstGeom prst="rect">
            <a:avLst/>
          </a:prstGeom>
        </p:spPr>
        <p:txBody>
          <a:bodyPr wrap="square">
            <a:spAutoFit/>
          </a:bodyPr>
          <a:lstStyle/>
          <a:p>
            <a:pPr marL="342900" marR="0" lvl="0" indent="-342900">
              <a:lnSpc>
                <a:spcPct val="115000"/>
              </a:lnSpc>
              <a:spcBef>
                <a:spcPts val="0"/>
              </a:spcBef>
              <a:spcAft>
                <a:spcPts val="0"/>
              </a:spcAft>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Make-up</a:t>
            </a:r>
          </a:p>
          <a:p>
            <a:pPr marL="800100" lvl="1"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Eye-Liner</a:t>
            </a:r>
          </a:p>
          <a:p>
            <a:pPr marL="800100" lvl="1"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Guy-Liner</a:t>
            </a:r>
          </a:p>
          <a:p>
            <a:pPr marL="800100" lvl="1"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Make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up kit for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everyone</a:t>
            </a:r>
          </a:p>
          <a:p>
            <a:pPr marL="1257300" lvl="2"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Crème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Personal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Kit</a:t>
            </a:r>
          </a:p>
          <a:p>
            <a:pPr marL="1257300" lvl="2"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$19.95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Theatre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House</a:t>
            </a:r>
          </a:p>
          <a:p>
            <a:pPr marL="1257300" lvl="2"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Use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color that compliments skin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tone</a:t>
            </a:r>
          </a:p>
          <a:p>
            <a:pPr marL="800100" lvl="1"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Old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Age </a:t>
            </a: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Makeup</a:t>
            </a:r>
          </a:p>
          <a:p>
            <a:pPr marL="1257300" lvl="2"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Shading/Blending</a:t>
            </a:r>
          </a:p>
        </p:txBody>
      </p:sp>
    </p:spTree>
    <p:extLst>
      <p:ext uri="{BB962C8B-B14F-4D97-AF65-F5344CB8AC3E}">
        <p14:creationId xmlns:p14="http://schemas.microsoft.com/office/powerpoint/2010/main" val="1678391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745736"/>
            <a:ext cx="4572000" cy="2640723"/>
          </a:xfrm>
          <a:prstGeom prst="rect">
            <a:avLst/>
          </a:prstGeom>
        </p:spPr>
        <p:txBody>
          <a:bodyPr wrap="square">
            <a:spAutoFit/>
          </a:bodyPr>
          <a:lstStyle/>
          <a:p>
            <a:pPr marL="800100" lvl="1"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Airbrush Makeup</a:t>
            </a:r>
          </a:p>
          <a:p>
            <a:pPr marL="1257300" lvl="2" indent="-342900">
              <a:lnSpc>
                <a:spcPct val="115000"/>
              </a:lnSpc>
              <a:buFont typeface="Calibri" panose="020F0502020204030204" pitchFamily="34" charset="0"/>
              <a:buChar char="-"/>
            </a:pPr>
            <a:r>
              <a:rPr lang="en-US" sz="36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Dinair</a:t>
            </a:r>
            <a:endPar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15000"/>
              </a:lnSpc>
              <a:buFont typeface="Calibri" panose="020F0502020204030204" pitchFamily="34" charset="0"/>
              <a:buChar char="-"/>
            </a:pPr>
            <a:r>
              <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$99-299</a:t>
            </a:r>
          </a:p>
          <a:p>
            <a:pPr marL="1257300" lvl="2" indent="-342900">
              <a:lnSpc>
                <a:spcPct val="115000"/>
              </a:lnSpc>
            </a:pPr>
            <a:endParaRPr lang="en-US"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beautyBasicBan2.jpg"/>
          <p:cNvPicPr>
            <a:picLocks noChangeAspect="1"/>
          </p:cNvPicPr>
          <p:nvPr/>
        </p:nvPicPr>
        <p:blipFill>
          <a:blip r:embed="rId2" cstate="print"/>
          <a:stretch>
            <a:fillRect/>
          </a:stretch>
        </p:blipFill>
        <p:spPr>
          <a:xfrm>
            <a:off x="6400800" y="2743200"/>
            <a:ext cx="2190750" cy="30384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222161" y="999530"/>
            <a:ext cx="8915400" cy="5543056"/>
          </a:xfrm>
          <a:prstGeom prst="rect">
            <a:avLst/>
          </a:prstGeom>
        </p:spPr>
        <p:txBody>
          <a:bodyPr wrap="square">
            <a:spAutoFit/>
          </a:bodyPr>
          <a:lstStyle/>
          <a:p>
            <a:pPr marL="342900" marR="0" lvl="0" indent="-342900">
              <a:lnSpc>
                <a:spcPct val="115000"/>
              </a:lnSpc>
              <a:spcBef>
                <a:spcPts val="0"/>
              </a:spcBef>
              <a:spcAft>
                <a:spcPts val="0"/>
              </a:spcAft>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Music</a:t>
            </a:r>
          </a:p>
          <a:p>
            <a:pPr marL="800100" lvl="1"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Time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Period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Appropriate</a:t>
            </a:r>
          </a:p>
          <a:p>
            <a:pPr marL="1257300" lvl="2"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Leading Ladies (1950’s)</a:t>
            </a:r>
          </a:p>
          <a:p>
            <a:pPr marL="1714500" lvl="3"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Istanbul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(Not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Constantinople)</a:t>
            </a:r>
          </a:p>
          <a:p>
            <a:pPr marL="800100" lvl="1"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Movie Music</a:t>
            </a:r>
          </a:p>
          <a:p>
            <a:pPr marL="1257300" lvl="2"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To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See the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Stars (1909)</a:t>
            </a:r>
          </a:p>
          <a:p>
            <a:pPr marL="1714500" lvl="3" indent="-342900">
              <a:lnSpc>
                <a:spcPct val="115000"/>
              </a:lnSpc>
              <a:buFont typeface="Calibri" panose="020F0502020204030204" pitchFamily="34" charset="0"/>
              <a:buChar char="-"/>
            </a:pPr>
            <a:r>
              <a:rPr lang="en-US" sz="28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Klezmer</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Suite No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a:t>
            </a:r>
          </a:p>
          <a:p>
            <a:pPr marL="1714500" lvl="3"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Reel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Around the Sun (Celtic Experience)-Bridget Monologue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2:43-3:13</a:t>
            </a:r>
          </a:p>
          <a:p>
            <a:pPr marL="1714500" lvl="3"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Rowena’s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Theme (Mr. Holland’s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Opus)</a:t>
            </a:r>
          </a:p>
          <a:p>
            <a:pPr marL="1714500" lvl="3" indent="-342900">
              <a:lnSpc>
                <a:spcPct val="115000"/>
              </a:lnSpc>
              <a:buFont typeface="Calibri" panose="020F0502020204030204" pitchFamily="34" charset="0"/>
              <a:buChar char="-"/>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Remembrances-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Schindler’s List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801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2539806" y="855421"/>
            <a:ext cx="3352800" cy="558743"/>
          </a:xfrm>
          <a:prstGeom prst="rect">
            <a:avLst/>
          </a:prstGeom>
        </p:spPr>
        <p:txBody>
          <a:bodyPr wrap="square">
            <a:spAutoFit/>
          </a:bodyPr>
          <a:lstStyle/>
          <a:p>
            <a:pPr marR="0" lvl="1" algn="ctr">
              <a:lnSpc>
                <a:spcPct val="115000"/>
              </a:lnSpc>
              <a:spcBef>
                <a:spcPts val="0"/>
              </a:spcBef>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Cutting Music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417384"/>
            <a:ext cx="7132320" cy="4457700"/>
          </a:xfrm>
          <a:prstGeom prst="rect">
            <a:avLst/>
          </a:prstGeom>
        </p:spPr>
      </p:pic>
      <p:sp>
        <p:nvSpPr>
          <p:cNvPr id="5" name="Rectangle 4"/>
          <p:cNvSpPr/>
          <p:nvPr/>
        </p:nvSpPr>
        <p:spPr>
          <a:xfrm>
            <a:off x="2865702" y="5875084"/>
            <a:ext cx="3839321"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Garage Band</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43082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4478" y="304800"/>
            <a:ext cx="3955828" cy="923330"/>
          </a:xfrm>
          <a:prstGeom prst="rect">
            <a:avLst/>
          </a:prstGeom>
          <a:noFill/>
        </p:spPr>
        <p:txBody>
          <a:bodyPr wrap="none" lIns="91440" tIns="45720" rIns="91440" bIns="45720">
            <a:spAutoFit/>
          </a:bodyPr>
          <a:lstStyle/>
          <a:p>
            <a:pPr algn="ctr"/>
            <a:r>
              <a:rPr lang="en-US" sz="5400" b="1" cap="none" spc="0" dirty="0" err="1" smtClean="0">
                <a:ln w="10160">
                  <a:noFill/>
                  <a:prstDash val="solid"/>
                </a:ln>
                <a:solidFill>
                  <a:srgbClr val="FFFFFF"/>
                </a:solidFill>
                <a:effectLst>
                  <a:outerShdw blurRad="38100" dist="22860" dir="5400000" algn="tl" rotWithShape="0">
                    <a:srgbClr val="000000">
                      <a:alpha val="30000"/>
                    </a:srgbClr>
                  </a:outerShdw>
                </a:effectLst>
              </a:rPr>
              <a:t>Tana</a:t>
            </a: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 Howard</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990600" y="1676400"/>
            <a:ext cx="7239000" cy="1569660"/>
          </a:xfrm>
          <a:prstGeom prst="rect">
            <a:avLst/>
          </a:prstGeom>
          <a:noFill/>
        </p:spPr>
        <p:txBody>
          <a:bodyPr wrap="square" rtlCol="0">
            <a:spAutoFit/>
          </a:bodyPr>
          <a:lstStyle/>
          <a:p>
            <a:pPr>
              <a:buFont typeface="Arial" pitchFamily="34" charset="0"/>
              <a:buChar char="•"/>
            </a:pPr>
            <a:r>
              <a:rPr lang="en-US" sz="3200" dirty="0" smtClean="0">
                <a:solidFill>
                  <a:schemeClr val="bg1"/>
                </a:solidFill>
              </a:rPr>
              <a:t>Sands CISD</a:t>
            </a:r>
          </a:p>
          <a:p>
            <a:pPr>
              <a:buFont typeface="Arial" pitchFamily="34" charset="0"/>
              <a:buChar char="•"/>
            </a:pPr>
            <a:r>
              <a:rPr lang="en-US" sz="3200" dirty="0" smtClean="0">
                <a:solidFill>
                  <a:schemeClr val="bg1"/>
                </a:solidFill>
              </a:rPr>
              <a:t>Counselor, Theatre, Yearbook Finance</a:t>
            </a:r>
          </a:p>
          <a:p>
            <a:pPr>
              <a:buFont typeface="Arial" pitchFamily="34" charset="0"/>
              <a:buChar char="•"/>
            </a:pPr>
            <a:r>
              <a:rPr lang="en-US" sz="3200" dirty="0" smtClean="0">
                <a:solidFill>
                  <a:schemeClr val="bg1"/>
                </a:solidFill>
              </a:rPr>
              <a:t>10 Years as OAP Director JH/HS</a:t>
            </a:r>
            <a:endParaRPr lang="en-US" sz="3200" dirty="0">
              <a:solidFill>
                <a:schemeClr val="bg1"/>
              </a:solidFill>
            </a:endParaRPr>
          </a:p>
        </p:txBody>
      </p:sp>
    </p:spTree>
    <p:extLst>
      <p:ext uri="{BB962C8B-B14F-4D97-AF65-F5344CB8AC3E}">
        <p14:creationId xmlns:p14="http://schemas.microsoft.com/office/powerpoint/2010/main" val="2694390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2539806" y="855421"/>
            <a:ext cx="3352800" cy="558743"/>
          </a:xfrm>
          <a:prstGeom prst="rect">
            <a:avLst/>
          </a:prstGeom>
        </p:spPr>
        <p:txBody>
          <a:bodyPr wrap="square">
            <a:spAutoFit/>
          </a:bodyPr>
          <a:lstStyle/>
          <a:p>
            <a:pPr marR="0" lvl="1" algn="ctr">
              <a:lnSpc>
                <a:spcPct val="115000"/>
              </a:lnSpc>
              <a:spcBef>
                <a:spcPts val="0"/>
              </a:spcBef>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Cutting Music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391626"/>
            <a:ext cx="6290738" cy="45580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511" y="5514975"/>
            <a:ext cx="3400425" cy="1343025"/>
          </a:xfrm>
          <a:prstGeom prst="rect">
            <a:avLst/>
          </a:prstGeom>
        </p:spPr>
      </p:pic>
    </p:spTree>
    <p:extLst>
      <p:ext uri="{BB962C8B-B14F-4D97-AF65-F5344CB8AC3E}">
        <p14:creationId xmlns:p14="http://schemas.microsoft.com/office/powerpoint/2010/main" val="669899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876800"/>
            <a:ext cx="3308915" cy="1981200"/>
          </a:xfrm>
          <a:prstGeom prst="rect">
            <a:avLst/>
          </a:prstGeom>
        </p:spPr>
      </p:pic>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2539806" y="855421"/>
            <a:ext cx="3352800" cy="558743"/>
          </a:xfrm>
          <a:prstGeom prst="rect">
            <a:avLst/>
          </a:prstGeom>
        </p:spPr>
        <p:txBody>
          <a:bodyPr wrap="square">
            <a:spAutoFit/>
          </a:bodyPr>
          <a:lstStyle/>
          <a:p>
            <a:pPr marR="0" lvl="1" algn="ctr">
              <a:lnSpc>
                <a:spcPct val="115000"/>
              </a:lnSpc>
              <a:spcBef>
                <a:spcPts val="0"/>
              </a:spcBef>
              <a:spcAft>
                <a:spcPts val="0"/>
              </a:spcAft>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Cutting Music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96" y="1414164"/>
            <a:ext cx="7997104" cy="3655819"/>
          </a:xfrm>
          <a:prstGeom prst="rect">
            <a:avLst/>
          </a:prstGeom>
        </p:spPr>
      </p:pic>
    </p:spTree>
    <p:extLst>
      <p:ext uri="{BB962C8B-B14F-4D97-AF65-F5344CB8AC3E}">
        <p14:creationId xmlns:p14="http://schemas.microsoft.com/office/powerpoint/2010/main" val="287129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476" y="533400"/>
            <a:ext cx="8085868" cy="3724096"/>
          </a:xfrm>
          <a:prstGeom prst="rect">
            <a:avLst/>
          </a:prstGeom>
          <a:noFill/>
        </p:spPr>
        <p:txBody>
          <a:bodyPr wrap="none" rtlCol="0">
            <a:spAutoFit/>
          </a:bodyPr>
          <a:lstStyle/>
          <a:p>
            <a:pPr algn="ctr"/>
            <a:r>
              <a:rPr lang="en-US" sz="2800" dirty="0" smtClean="0">
                <a:solidFill>
                  <a:schemeClr val="bg1"/>
                </a:solidFill>
                <a:latin typeface="Adventurer Light SF" pitchFamily="2" charset="0"/>
              </a:rPr>
              <a:t>Building a Theatre Program in Small Schools</a:t>
            </a:r>
          </a:p>
          <a:p>
            <a:pPr algn="ctr"/>
            <a:endParaRPr lang="en-US" sz="2800" dirty="0" smtClean="0">
              <a:solidFill>
                <a:schemeClr val="bg1"/>
              </a:solidFill>
              <a:latin typeface="Adventurer Light SF" pitchFamily="2" charset="0"/>
            </a:endParaRPr>
          </a:p>
          <a:p>
            <a:pPr marL="342900" indent="-342900">
              <a:buAutoNum type="arabicPeriod"/>
            </a:pPr>
            <a:r>
              <a:rPr lang="en-US" dirty="0" smtClean="0">
                <a:solidFill>
                  <a:schemeClr val="bg1"/>
                </a:solidFill>
                <a:latin typeface="Adventurer Light SF" pitchFamily="2" charset="0"/>
              </a:rPr>
              <a:t>Administrative and School Support</a:t>
            </a:r>
          </a:p>
          <a:p>
            <a:pPr marL="800100" lvl="1" indent="-342900">
              <a:buFont typeface="Arial" pitchFamily="34" charset="0"/>
              <a:buChar char="•"/>
            </a:pPr>
            <a:r>
              <a:rPr lang="en-US" dirty="0" smtClean="0">
                <a:solidFill>
                  <a:schemeClr val="bg1"/>
                </a:solidFill>
                <a:latin typeface="Adventurer Light SF" pitchFamily="2" charset="0"/>
              </a:rPr>
              <a:t>Community &amp; Parent</a:t>
            </a:r>
          </a:p>
          <a:p>
            <a:pPr marL="800100" lvl="1" indent="-342900">
              <a:buFont typeface="Arial" pitchFamily="34" charset="0"/>
              <a:buChar char="•"/>
            </a:pPr>
            <a:r>
              <a:rPr lang="en-US" dirty="0" smtClean="0">
                <a:solidFill>
                  <a:schemeClr val="bg1"/>
                </a:solidFill>
                <a:latin typeface="Adventurer Light SF" pitchFamily="2" charset="0"/>
              </a:rPr>
              <a:t>Other programs</a:t>
            </a:r>
          </a:p>
          <a:p>
            <a:pPr marL="800100" lvl="1" indent="-342900">
              <a:buFont typeface="Arial" pitchFamily="34" charset="0"/>
              <a:buChar char="•"/>
            </a:pPr>
            <a:r>
              <a:rPr lang="en-US" dirty="0" smtClean="0">
                <a:solidFill>
                  <a:schemeClr val="bg1"/>
                </a:solidFill>
                <a:latin typeface="Adventurer Light SF" pitchFamily="2" charset="0"/>
              </a:rPr>
              <a:t>Work within Budget</a:t>
            </a:r>
          </a:p>
          <a:p>
            <a:pPr marL="800100" lvl="1" indent="-342900">
              <a:buFont typeface="Arial" pitchFamily="34" charset="0"/>
              <a:buChar char="•"/>
            </a:pPr>
            <a:r>
              <a:rPr lang="en-US" dirty="0" smtClean="0">
                <a:solidFill>
                  <a:schemeClr val="bg1"/>
                </a:solidFill>
                <a:latin typeface="Adventurer Light SF" pitchFamily="2" charset="0"/>
              </a:rPr>
              <a:t>Account for all Money</a:t>
            </a:r>
          </a:p>
          <a:p>
            <a:pPr marL="800100" lvl="1" indent="-342900">
              <a:buFont typeface="Arial" pitchFamily="34" charset="0"/>
              <a:buChar char="•"/>
            </a:pPr>
            <a:r>
              <a:rPr lang="en-US" dirty="0" smtClean="0">
                <a:solidFill>
                  <a:schemeClr val="bg1"/>
                </a:solidFill>
                <a:latin typeface="Adventurer Light SF" pitchFamily="2" charset="0"/>
              </a:rPr>
              <a:t>Be on top of Paperwork</a:t>
            </a:r>
          </a:p>
          <a:p>
            <a:pPr marL="800100" lvl="1" indent="-342900">
              <a:buFont typeface="Arial" pitchFamily="34" charset="0"/>
              <a:buChar char="•"/>
            </a:pPr>
            <a:r>
              <a:rPr lang="en-US" dirty="0" smtClean="0">
                <a:solidFill>
                  <a:schemeClr val="bg1"/>
                </a:solidFill>
                <a:latin typeface="Adventurer Light SF" pitchFamily="2" charset="0"/>
              </a:rPr>
              <a:t>Good Communications</a:t>
            </a:r>
          </a:p>
          <a:p>
            <a:pPr marL="800100" lvl="1" indent="-342900">
              <a:buFont typeface="Arial" pitchFamily="34" charset="0"/>
              <a:buChar char="•"/>
            </a:pPr>
            <a:r>
              <a:rPr lang="en-US" dirty="0" smtClean="0">
                <a:solidFill>
                  <a:schemeClr val="bg1"/>
                </a:solidFill>
                <a:latin typeface="Adventurer Light SF" pitchFamily="2" charset="0"/>
              </a:rPr>
              <a:t>Build Good Relationships with key players</a:t>
            </a:r>
          </a:p>
          <a:p>
            <a:pPr marL="800100" lvl="1" indent="-342900">
              <a:buFont typeface="Arial" pitchFamily="34" charset="0"/>
              <a:buChar char="•"/>
            </a:pPr>
            <a:r>
              <a:rPr lang="en-US" dirty="0" smtClean="0">
                <a:solidFill>
                  <a:schemeClr val="bg1"/>
                </a:solidFill>
                <a:latin typeface="Adventurer Light SF" pitchFamily="2" charset="0"/>
              </a:rPr>
              <a:t>Involve your Superintendent or Principal </a:t>
            </a:r>
          </a:p>
          <a:p>
            <a:pPr marL="800100" lvl="1" indent="-342900">
              <a:buFont typeface="Arial" pitchFamily="34" charset="0"/>
              <a:buChar char="•"/>
            </a:pPr>
            <a:r>
              <a:rPr lang="en-US" dirty="0" smtClean="0">
                <a:solidFill>
                  <a:schemeClr val="bg1"/>
                </a:solidFill>
                <a:latin typeface="Adventurer Light SF" pitchFamily="2" charset="0"/>
              </a:rPr>
              <a:t>Judge UIL speaking events, Ag speaking and talent events, pageants</a:t>
            </a:r>
            <a:endParaRPr lang="en-US" dirty="0">
              <a:solidFill>
                <a:schemeClr val="bg1"/>
              </a:solidFill>
              <a:latin typeface="Adventurer Light SF" pitchFamily="2" charset="0"/>
            </a:endParaRPr>
          </a:p>
        </p:txBody>
      </p:sp>
    </p:spTree>
    <p:extLst>
      <p:ext uri="{BB962C8B-B14F-4D97-AF65-F5344CB8AC3E}">
        <p14:creationId xmlns:p14="http://schemas.microsoft.com/office/powerpoint/2010/main" val="566686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7772400" cy="3416320"/>
          </a:xfrm>
          <a:prstGeom prst="rect">
            <a:avLst/>
          </a:prstGeom>
        </p:spPr>
        <p:txBody>
          <a:bodyPr wrap="square">
            <a:spAutoFit/>
          </a:bodyPr>
          <a:lstStyle/>
          <a:p>
            <a:pPr marL="342900" indent="-342900"/>
            <a:r>
              <a:rPr lang="en-US" dirty="0" smtClean="0">
                <a:solidFill>
                  <a:schemeClr val="bg1"/>
                </a:solidFill>
                <a:latin typeface="Adventurer Light SF" pitchFamily="2" charset="0"/>
              </a:rPr>
              <a:t>2. Avoid Conflicts with other Activates</a:t>
            </a:r>
          </a:p>
          <a:p>
            <a:pPr marL="342900" indent="-342900">
              <a:buFont typeface="Arial" pitchFamily="34" charset="0"/>
              <a:buChar char="•"/>
            </a:pPr>
            <a:r>
              <a:rPr lang="en-US" dirty="0" smtClean="0">
                <a:solidFill>
                  <a:schemeClr val="bg1"/>
                </a:solidFill>
                <a:latin typeface="Adventurer Light SF" pitchFamily="2" charset="0"/>
              </a:rPr>
              <a:t>Theatre Production Class and try to get actors in this class</a:t>
            </a:r>
          </a:p>
          <a:p>
            <a:pPr marL="342900" indent="-342900">
              <a:buFont typeface="Arial" pitchFamily="34" charset="0"/>
              <a:buChar char="•"/>
            </a:pPr>
            <a:r>
              <a:rPr lang="en-US" dirty="0" smtClean="0">
                <a:solidFill>
                  <a:schemeClr val="bg1"/>
                </a:solidFill>
                <a:latin typeface="Adventurer Light SF" pitchFamily="2" charset="0"/>
              </a:rPr>
              <a:t>Morning Rehearsals</a:t>
            </a:r>
          </a:p>
          <a:p>
            <a:pPr marL="342900" indent="-342900">
              <a:buFont typeface="Arial" pitchFamily="34" charset="0"/>
              <a:buChar char="•"/>
            </a:pPr>
            <a:r>
              <a:rPr lang="en-US" dirty="0" smtClean="0">
                <a:solidFill>
                  <a:schemeClr val="bg1"/>
                </a:solidFill>
                <a:latin typeface="Adventurer Light SF" pitchFamily="2" charset="0"/>
              </a:rPr>
              <a:t>Official rehearsal schedule</a:t>
            </a:r>
          </a:p>
          <a:p>
            <a:pPr marL="342900" indent="-342900">
              <a:buFont typeface="Arial" pitchFamily="34" charset="0"/>
              <a:buChar char="•"/>
            </a:pPr>
            <a:r>
              <a:rPr lang="en-US" dirty="0" smtClean="0">
                <a:solidFill>
                  <a:schemeClr val="bg1"/>
                </a:solidFill>
                <a:latin typeface="Adventurer Light SF" pitchFamily="2" charset="0"/>
              </a:rPr>
              <a:t>Double cast your show</a:t>
            </a:r>
          </a:p>
          <a:p>
            <a:pPr marL="342900" indent="-342900">
              <a:buFont typeface="Arial" pitchFamily="34" charset="0"/>
              <a:buChar char="•"/>
            </a:pPr>
            <a:r>
              <a:rPr lang="en-US" dirty="0" smtClean="0">
                <a:solidFill>
                  <a:schemeClr val="bg1"/>
                </a:solidFill>
                <a:latin typeface="Adventurer Light SF" pitchFamily="2" charset="0"/>
              </a:rPr>
              <a:t>Evening rehearsals after all other events</a:t>
            </a:r>
          </a:p>
          <a:p>
            <a:pPr marL="342900" indent="-342900">
              <a:buFont typeface="Arial" pitchFamily="34" charset="0"/>
              <a:buChar char="•"/>
            </a:pPr>
            <a:r>
              <a:rPr lang="en-US" dirty="0" smtClean="0">
                <a:solidFill>
                  <a:schemeClr val="bg1"/>
                </a:solidFill>
                <a:latin typeface="Adventurer Light SF" pitchFamily="2" charset="0"/>
              </a:rPr>
              <a:t>Performance Dates</a:t>
            </a:r>
          </a:p>
          <a:p>
            <a:pPr marL="800100" lvl="1" indent="-342900">
              <a:buFont typeface="Arial" pitchFamily="34" charset="0"/>
              <a:buChar char="•"/>
            </a:pPr>
            <a:r>
              <a:rPr lang="en-US" dirty="0" smtClean="0">
                <a:solidFill>
                  <a:schemeClr val="bg1"/>
                </a:solidFill>
                <a:latin typeface="Adventurer Light SF" pitchFamily="2" charset="0"/>
              </a:rPr>
              <a:t>	Fall Show-Open Football game date</a:t>
            </a:r>
          </a:p>
          <a:p>
            <a:pPr marL="800100" lvl="1" indent="-342900">
              <a:buFont typeface="Arial" pitchFamily="34" charset="0"/>
              <a:buChar char="•"/>
            </a:pPr>
            <a:r>
              <a:rPr lang="en-US" dirty="0" smtClean="0">
                <a:solidFill>
                  <a:schemeClr val="bg1"/>
                </a:solidFill>
                <a:latin typeface="Adventurer Light SF" pitchFamily="2" charset="0"/>
              </a:rPr>
              <a:t>	Saturday shows-matinee and late show with a Fundraiser meal between shows</a:t>
            </a:r>
          </a:p>
          <a:p>
            <a:pPr marL="342900" indent="-342900"/>
            <a:endParaRPr lang="en-US" dirty="0" smtClean="0">
              <a:solidFill>
                <a:schemeClr val="bg1"/>
              </a:solidFill>
              <a:latin typeface="Adventurer Light SF" pitchFamily="2" charset="0"/>
            </a:endParaRPr>
          </a:p>
          <a:p>
            <a:pPr marL="342900" indent="-342900"/>
            <a:endParaRPr lang="en-US" dirty="0">
              <a:solidFill>
                <a:schemeClr val="bg1"/>
              </a:solidFill>
              <a:latin typeface="Adventurer Light SF" pitchFamily="2" charset="0"/>
            </a:endParaRPr>
          </a:p>
        </p:txBody>
      </p:sp>
    </p:spTree>
    <p:extLst>
      <p:ext uri="{BB962C8B-B14F-4D97-AF65-F5344CB8AC3E}">
        <p14:creationId xmlns:p14="http://schemas.microsoft.com/office/powerpoint/2010/main" val="404632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6019800" cy="6186309"/>
          </a:xfrm>
          <a:prstGeom prst="rect">
            <a:avLst/>
          </a:prstGeom>
        </p:spPr>
        <p:txBody>
          <a:bodyPr wrap="square">
            <a:spAutoFit/>
          </a:bodyPr>
          <a:lstStyle/>
          <a:p>
            <a:pPr marL="342900" indent="-342900"/>
            <a:r>
              <a:rPr lang="en-US" dirty="0" smtClean="0">
                <a:solidFill>
                  <a:schemeClr val="bg1"/>
                </a:solidFill>
                <a:latin typeface="Adventurer Light SF" pitchFamily="2" charset="0"/>
              </a:rPr>
              <a:t>3. Build your Program Numbers</a:t>
            </a:r>
          </a:p>
          <a:p>
            <a:pPr marL="342900" indent="-342900">
              <a:buFont typeface="Arial" pitchFamily="34" charset="0"/>
              <a:buChar char="•"/>
            </a:pPr>
            <a:r>
              <a:rPr lang="en-US" dirty="0" smtClean="0">
                <a:solidFill>
                  <a:schemeClr val="bg1"/>
                </a:solidFill>
                <a:latin typeface="Adventurer Light SF" pitchFamily="2" charset="0"/>
              </a:rPr>
              <a:t>Fun Family Type atmosphere with productions and projects year round</a:t>
            </a:r>
          </a:p>
          <a:p>
            <a:pPr marL="342900" indent="-342900">
              <a:buFont typeface="Arial" pitchFamily="34" charset="0"/>
              <a:buChar char="•"/>
            </a:pPr>
            <a:r>
              <a:rPr lang="en-US" dirty="0" smtClean="0">
                <a:solidFill>
                  <a:schemeClr val="bg1"/>
                </a:solidFill>
                <a:latin typeface="Adventurer Light SF" pitchFamily="2" charset="0"/>
              </a:rPr>
              <a:t>JH Class to build your HS in the future</a:t>
            </a:r>
          </a:p>
          <a:p>
            <a:pPr marL="800100" lvl="1" indent="-342900">
              <a:buFont typeface="Arial" pitchFamily="34" charset="0"/>
              <a:buChar char="•"/>
            </a:pPr>
            <a:r>
              <a:rPr lang="en-US" dirty="0" smtClean="0">
                <a:solidFill>
                  <a:schemeClr val="bg1"/>
                </a:solidFill>
                <a:latin typeface="Adventurer Light SF" pitchFamily="2" charset="0"/>
              </a:rPr>
              <a:t>Produce 1 show</a:t>
            </a:r>
          </a:p>
          <a:p>
            <a:pPr marL="800100" lvl="1" indent="-342900">
              <a:buFont typeface="Arial" pitchFamily="34" charset="0"/>
              <a:buChar char="•"/>
            </a:pPr>
            <a:r>
              <a:rPr lang="en-US" dirty="0" smtClean="0">
                <a:solidFill>
                  <a:schemeClr val="bg1"/>
                </a:solidFill>
                <a:latin typeface="Adventurer Light SF" pitchFamily="2" charset="0"/>
              </a:rPr>
              <a:t>Attend OAP Contest</a:t>
            </a:r>
          </a:p>
          <a:p>
            <a:pPr marL="800100" lvl="1" indent="-342900">
              <a:buFont typeface="Arial" pitchFamily="34" charset="0"/>
              <a:buChar char="•"/>
            </a:pPr>
            <a:r>
              <a:rPr lang="en-US" dirty="0" smtClean="0">
                <a:solidFill>
                  <a:schemeClr val="bg1"/>
                </a:solidFill>
                <a:latin typeface="Adventurer Light SF" pitchFamily="2" charset="0"/>
              </a:rPr>
              <a:t>Basics, Basics, Basics</a:t>
            </a:r>
          </a:p>
          <a:p>
            <a:pPr marL="342900" indent="-342900">
              <a:buFont typeface="Arial" pitchFamily="34" charset="0"/>
              <a:buChar char="•"/>
            </a:pPr>
            <a:r>
              <a:rPr lang="en-US" dirty="0" smtClean="0">
                <a:solidFill>
                  <a:schemeClr val="bg1"/>
                </a:solidFill>
                <a:latin typeface="Adventurer Light SF" pitchFamily="2" charset="0"/>
              </a:rPr>
              <a:t>Be Flexible- allow active students in your show</a:t>
            </a:r>
          </a:p>
          <a:p>
            <a:pPr marL="342900" indent="-342900">
              <a:buFont typeface="Arial" pitchFamily="34" charset="0"/>
              <a:buChar char="•"/>
            </a:pPr>
            <a:r>
              <a:rPr lang="en-US" dirty="0" smtClean="0">
                <a:solidFill>
                  <a:schemeClr val="bg1"/>
                </a:solidFill>
                <a:latin typeface="Adventurer Light SF" pitchFamily="2" charset="0"/>
              </a:rPr>
              <a:t>One “Fun” show a year-Fall, Variety, Elem Musicals</a:t>
            </a:r>
          </a:p>
          <a:p>
            <a:pPr marL="342900" indent="-342900">
              <a:buFont typeface="Arial" pitchFamily="34" charset="0"/>
              <a:buChar char="•"/>
            </a:pPr>
            <a:r>
              <a:rPr lang="en-US" dirty="0" smtClean="0">
                <a:solidFill>
                  <a:schemeClr val="bg1"/>
                </a:solidFill>
                <a:latin typeface="Adventurer Light SF" pitchFamily="2" charset="0"/>
              </a:rPr>
              <a:t>Summer Theatre Camp</a:t>
            </a:r>
          </a:p>
          <a:p>
            <a:pPr marL="342900" indent="-342900">
              <a:buFont typeface="Arial" pitchFamily="34" charset="0"/>
              <a:buChar char="•"/>
            </a:pPr>
            <a:r>
              <a:rPr lang="en-US" dirty="0" smtClean="0">
                <a:solidFill>
                  <a:schemeClr val="bg1"/>
                </a:solidFill>
                <a:latin typeface="Adventurer Light SF" pitchFamily="2" charset="0"/>
              </a:rPr>
              <a:t>Encourage HS Students to attend Summer Camps</a:t>
            </a:r>
          </a:p>
          <a:p>
            <a:pPr marL="342900" indent="-342900">
              <a:buFont typeface="Arial" pitchFamily="34" charset="0"/>
              <a:buChar char="•"/>
            </a:pPr>
            <a:r>
              <a:rPr lang="en-US" dirty="0" smtClean="0">
                <a:solidFill>
                  <a:schemeClr val="bg1"/>
                </a:solidFill>
                <a:latin typeface="Adventurer Light SF" pitchFamily="2" charset="0"/>
              </a:rPr>
              <a:t>Organize a Thespian Troupe</a:t>
            </a:r>
          </a:p>
          <a:p>
            <a:pPr marL="342900" indent="-342900">
              <a:buFont typeface="Arial" pitchFamily="34" charset="0"/>
              <a:buChar char="•"/>
            </a:pPr>
            <a:r>
              <a:rPr lang="en-US" dirty="0" smtClean="0">
                <a:solidFill>
                  <a:schemeClr val="bg1"/>
                </a:solidFill>
                <a:latin typeface="Adventurer Light SF" pitchFamily="2" charset="0"/>
              </a:rPr>
              <a:t>DRAMA CLUB!!!!</a:t>
            </a:r>
          </a:p>
          <a:p>
            <a:pPr marL="342900" indent="-342900">
              <a:buFont typeface="Arial" pitchFamily="34" charset="0"/>
              <a:buChar char="•"/>
            </a:pPr>
            <a:r>
              <a:rPr lang="en-US" dirty="0" smtClean="0">
                <a:solidFill>
                  <a:schemeClr val="bg1"/>
                </a:solidFill>
                <a:latin typeface="Adventurer Light SF" pitchFamily="2" charset="0"/>
              </a:rPr>
              <a:t>NYC Trip with Tour Guide-You Travel Free</a:t>
            </a:r>
          </a:p>
          <a:p>
            <a:pPr marL="342900" indent="-342900">
              <a:buFont typeface="Arial" pitchFamily="34" charset="0"/>
              <a:buChar char="•"/>
            </a:pPr>
            <a:r>
              <a:rPr lang="en-US" dirty="0" smtClean="0">
                <a:solidFill>
                  <a:schemeClr val="bg1"/>
                </a:solidFill>
                <a:latin typeface="Adventurer Light SF" pitchFamily="2" charset="0"/>
              </a:rPr>
              <a:t>Attract Non Acting Students- Tech Kids</a:t>
            </a:r>
          </a:p>
          <a:p>
            <a:pPr marL="800100" lvl="1" indent="-342900">
              <a:buFont typeface="Arial" pitchFamily="34" charset="0"/>
              <a:buChar char="•"/>
            </a:pPr>
            <a:r>
              <a:rPr lang="en-US" dirty="0" smtClean="0">
                <a:solidFill>
                  <a:schemeClr val="bg1"/>
                </a:solidFill>
                <a:latin typeface="Adventurer Light SF" pitchFamily="2" charset="0"/>
              </a:rPr>
              <a:t>Art-Scene painting publicity design</a:t>
            </a:r>
          </a:p>
          <a:p>
            <a:pPr marL="800100" lvl="1" indent="-342900">
              <a:buFont typeface="Arial" pitchFamily="34" charset="0"/>
              <a:buChar char="•"/>
            </a:pPr>
            <a:r>
              <a:rPr lang="en-US" dirty="0" smtClean="0">
                <a:solidFill>
                  <a:schemeClr val="bg1"/>
                </a:solidFill>
                <a:latin typeface="Adventurer Light SF" pitchFamily="2" charset="0"/>
              </a:rPr>
              <a:t>FCCLA-Fashion costuming</a:t>
            </a:r>
          </a:p>
          <a:p>
            <a:pPr marL="800100" lvl="1" indent="-342900">
              <a:buFont typeface="Arial" pitchFamily="34" charset="0"/>
              <a:buChar char="•"/>
            </a:pPr>
            <a:r>
              <a:rPr lang="en-US" dirty="0" smtClean="0">
                <a:solidFill>
                  <a:schemeClr val="bg1"/>
                </a:solidFill>
                <a:latin typeface="Adventurer Light SF" pitchFamily="2" charset="0"/>
              </a:rPr>
              <a:t>Computer Kids-Tech Design </a:t>
            </a:r>
          </a:p>
          <a:p>
            <a:pPr marL="800100" lvl="1" indent="-342900">
              <a:buFont typeface="Arial" pitchFamily="34" charset="0"/>
              <a:buChar char="•"/>
            </a:pPr>
            <a:r>
              <a:rPr lang="en-US" dirty="0" smtClean="0">
                <a:solidFill>
                  <a:schemeClr val="bg1"/>
                </a:solidFill>
                <a:latin typeface="Adventurer Light SF" pitchFamily="2" charset="0"/>
              </a:rPr>
              <a:t>Ag-SETS!!!!!</a:t>
            </a:r>
          </a:p>
          <a:p>
            <a:pPr marL="800100" lvl="1" indent="-342900">
              <a:buFont typeface="Arial" pitchFamily="34" charset="0"/>
              <a:buChar char="•"/>
            </a:pPr>
            <a:r>
              <a:rPr lang="en-US" dirty="0" smtClean="0">
                <a:solidFill>
                  <a:schemeClr val="bg1"/>
                </a:solidFill>
                <a:latin typeface="Adventurer Light SF" pitchFamily="2" charset="0"/>
              </a:rPr>
              <a:t>Music-Sound</a:t>
            </a:r>
          </a:p>
          <a:p>
            <a:pPr marL="342900" indent="-342900">
              <a:buFont typeface="Arial" pitchFamily="34" charset="0"/>
              <a:buChar char="•"/>
            </a:pPr>
            <a:endParaRPr lang="en-US" dirty="0" smtClean="0">
              <a:solidFill>
                <a:schemeClr val="bg1"/>
              </a:solidFill>
              <a:latin typeface="Adventurer Light SF" pitchFamily="2" charset="0"/>
            </a:endParaRPr>
          </a:p>
          <a:p>
            <a:pPr marL="342900" indent="-342900"/>
            <a:endParaRPr lang="en-US" dirty="0">
              <a:solidFill>
                <a:schemeClr val="bg1"/>
              </a:solidFill>
              <a:latin typeface="Adventurer Light SF" pitchFamily="2" charset="0"/>
            </a:endParaRPr>
          </a:p>
        </p:txBody>
      </p:sp>
    </p:spTree>
    <p:extLst>
      <p:ext uri="{BB962C8B-B14F-4D97-AF65-F5344CB8AC3E}">
        <p14:creationId xmlns:p14="http://schemas.microsoft.com/office/powerpoint/2010/main" val="1254681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6400800" cy="3693319"/>
          </a:xfrm>
          <a:prstGeom prst="rect">
            <a:avLst/>
          </a:prstGeom>
        </p:spPr>
        <p:txBody>
          <a:bodyPr wrap="square">
            <a:spAutoFit/>
          </a:bodyPr>
          <a:lstStyle/>
          <a:p>
            <a:pPr marL="342900" indent="-342900"/>
            <a:r>
              <a:rPr lang="en-US" dirty="0" smtClean="0">
                <a:solidFill>
                  <a:schemeClr val="bg1"/>
                </a:solidFill>
                <a:latin typeface="Adventurer Light SF" pitchFamily="2" charset="0"/>
              </a:rPr>
              <a:t>4. Facilities </a:t>
            </a:r>
          </a:p>
          <a:p>
            <a:pPr marL="342900" indent="-342900">
              <a:buFont typeface="Arial" pitchFamily="34" charset="0"/>
              <a:buChar char="•"/>
            </a:pPr>
            <a:r>
              <a:rPr lang="en-US" dirty="0" smtClean="0">
                <a:solidFill>
                  <a:schemeClr val="bg1"/>
                </a:solidFill>
                <a:latin typeface="Adventurer Light SF" pitchFamily="2" charset="0"/>
              </a:rPr>
              <a:t>Don’t let them stop you</a:t>
            </a:r>
          </a:p>
          <a:p>
            <a:pPr marL="800100" lvl="1" indent="-342900">
              <a:buFont typeface="Arial" pitchFamily="34" charset="0"/>
              <a:buChar char="•"/>
            </a:pPr>
            <a:r>
              <a:rPr lang="en-US" dirty="0" smtClean="0">
                <a:solidFill>
                  <a:schemeClr val="bg1"/>
                </a:solidFill>
                <a:latin typeface="Adventurer Light SF" pitchFamily="2" charset="0"/>
              </a:rPr>
              <a:t>All you need is an open space</a:t>
            </a:r>
          </a:p>
          <a:p>
            <a:pPr marL="800100" lvl="1" indent="-342900">
              <a:buFont typeface="Arial" pitchFamily="34" charset="0"/>
              <a:buChar char="•"/>
            </a:pPr>
            <a:r>
              <a:rPr lang="en-US" dirty="0" smtClean="0">
                <a:solidFill>
                  <a:schemeClr val="bg1"/>
                </a:solidFill>
                <a:latin typeface="Adventurer Light SF" pitchFamily="2" charset="0"/>
              </a:rPr>
              <a:t>Take it on the road-Community Theatre</a:t>
            </a:r>
          </a:p>
          <a:p>
            <a:pPr marL="342900" indent="-342900">
              <a:buFont typeface="Arial" pitchFamily="34" charset="0"/>
              <a:buChar char="•"/>
            </a:pPr>
            <a:r>
              <a:rPr lang="en-US" dirty="0" smtClean="0">
                <a:solidFill>
                  <a:schemeClr val="bg1"/>
                </a:solidFill>
                <a:latin typeface="Adventurer Light SF" pitchFamily="2" charset="0"/>
              </a:rPr>
              <a:t>Facility Usage</a:t>
            </a:r>
          </a:p>
          <a:p>
            <a:pPr marL="800100" lvl="1" indent="-342900">
              <a:buFont typeface="Arial" pitchFamily="34" charset="0"/>
              <a:buChar char="•"/>
            </a:pPr>
            <a:r>
              <a:rPr lang="en-US" dirty="0" smtClean="0">
                <a:solidFill>
                  <a:schemeClr val="bg1"/>
                </a:solidFill>
                <a:latin typeface="Adventurer Light SF" pitchFamily="2" charset="0"/>
              </a:rPr>
              <a:t>Guidelines and rules</a:t>
            </a:r>
          </a:p>
          <a:p>
            <a:pPr marL="800100" lvl="1" indent="-342900">
              <a:buFont typeface="Arial" pitchFamily="34" charset="0"/>
              <a:buChar char="•"/>
            </a:pPr>
            <a:r>
              <a:rPr lang="en-US" dirty="0" smtClean="0">
                <a:solidFill>
                  <a:schemeClr val="bg1"/>
                </a:solidFill>
                <a:latin typeface="Adventurer Light SF" pitchFamily="2" charset="0"/>
              </a:rPr>
              <a:t>Calendar</a:t>
            </a:r>
          </a:p>
          <a:p>
            <a:pPr marL="342900" indent="-342900">
              <a:buFont typeface="Arial" pitchFamily="34" charset="0"/>
              <a:buChar char="•"/>
            </a:pPr>
            <a:r>
              <a:rPr lang="en-US" dirty="0" smtClean="0">
                <a:solidFill>
                  <a:schemeClr val="bg1"/>
                </a:solidFill>
                <a:latin typeface="Adventurer Light SF" pitchFamily="2" charset="0"/>
              </a:rPr>
              <a:t>Maintenance </a:t>
            </a:r>
          </a:p>
          <a:p>
            <a:pPr marL="800100" lvl="1" indent="-342900">
              <a:buFont typeface="Arial" pitchFamily="34" charset="0"/>
              <a:buChar char="•"/>
            </a:pPr>
            <a:r>
              <a:rPr lang="en-US" dirty="0" smtClean="0">
                <a:solidFill>
                  <a:schemeClr val="bg1"/>
                </a:solidFill>
                <a:latin typeface="Adventurer Light SF" pitchFamily="2" charset="0"/>
              </a:rPr>
              <a:t>They too need a calendar</a:t>
            </a:r>
          </a:p>
          <a:p>
            <a:pPr marL="342900" indent="-342900">
              <a:buFont typeface="Arial" pitchFamily="34" charset="0"/>
              <a:buChar char="•"/>
            </a:pPr>
            <a:r>
              <a:rPr lang="en-US" dirty="0" smtClean="0">
                <a:solidFill>
                  <a:schemeClr val="bg1"/>
                </a:solidFill>
                <a:latin typeface="Adventurer Light SF" pitchFamily="2" charset="0"/>
              </a:rPr>
              <a:t>5 Year Plan</a:t>
            </a:r>
          </a:p>
          <a:p>
            <a:pPr marL="342900" indent="-342900">
              <a:buFont typeface="Arial" pitchFamily="34" charset="0"/>
              <a:buChar char="•"/>
            </a:pPr>
            <a:r>
              <a:rPr lang="en-US" dirty="0" smtClean="0">
                <a:solidFill>
                  <a:schemeClr val="bg1"/>
                </a:solidFill>
                <a:latin typeface="Adventurer Light SF" pitchFamily="2" charset="0"/>
              </a:rPr>
              <a:t>Video Monitor</a:t>
            </a:r>
          </a:p>
          <a:p>
            <a:pPr marL="800100" lvl="1" indent="-342900">
              <a:buFont typeface="Arial" pitchFamily="34" charset="0"/>
              <a:buChar char="•"/>
            </a:pPr>
            <a:r>
              <a:rPr lang="en-US" dirty="0" smtClean="0">
                <a:solidFill>
                  <a:schemeClr val="bg1"/>
                </a:solidFill>
                <a:latin typeface="Adventurer Light SF" pitchFamily="2" charset="0"/>
              </a:rPr>
              <a:t>For dressing rooms, light and sound booth	</a:t>
            </a:r>
          </a:p>
          <a:p>
            <a:pPr marL="1257300" lvl="2" indent="-342900">
              <a:buFont typeface="Arial" pitchFamily="34" charset="0"/>
              <a:buChar char="•"/>
            </a:pPr>
            <a:r>
              <a:rPr lang="en-US" dirty="0" smtClean="0">
                <a:solidFill>
                  <a:schemeClr val="bg1"/>
                </a:solidFill>
                <a:latin typeface="Adventurer Light SF" pitchFamily="2" charset="0"/>
              </a:rPr>
              <a:t>Baby monitors-Garage Sales!!!</a:t>
            </a:r>
          </a:p>
        </p:txBody>
      </p:sp>
    </p:spTree>
    <p:extLst>
      <p:ext uri="{BB962C8B-B14F-4D97-AF65-F5344CB8AC3E}">
        <p14:creationId xmlns:p14="http://schemas.microsoft.com/office/powerpoint/2010/main" val="1657237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6553200" cy="6463308"/>
          </a:xfrm>
          <a:prstGeom prst="rect">
            <a:avLst/>
          </a:prstGeom>
        </p:spPr>
        <p:txBody>
          <a:bodyPr wrap="square">
            <a:spAutoFit/>
          </a:bodyPr>
          <a:lstStyle/>
          <a:p>
            <a:pPr marL="342900" indent="-342900"/>
            <a:r>
              <a:rPr lang="en-US" dirty="0" smtClean="0">
                <a:solidFill>
                  <a:schemeClr val="bg1"/>
                </a:solidFill>
                <a:latin typeface="Adventurer Light SF" pitchFamily="2" charset="0"/>
              </a:rPr>
              <a:t>5. Networking, Professional Development</a:t>
            </a:r>
          </a:p>
          <a:p>
            <a:pPr marL="342900" indent="-342900">
              <a:buFont typeface="Arial" pitchFamily="34" charset="0"/>
              <a:buChar char="•"/>
            </a:pPr>
            <a:r>
              <a:rPr lang="en-US" dirty="0" smtClean="0">
                <a:solidFill>
                  <a:schemeClr val="bg1"/>
                </a:solidFill>
                <a:latin typeface="Adventurer Light SF" pitchFamily="2" charset="0"/>
              </a:rPr>
              <a:t>FACEBOOK!!!!</a:t>
            </a:r>
          </a:p>
          <a:p>
            <a:pPr marL="800100" lvl="1" indent="-342900">
              <a:buFont typeface="Arial" pitchFamily="34" charset="0"/>
              <a:buChar char="•"/>
            </a:pPr>
            <a:r>
              <a:rPr lang="en-US" dirty="0" smtClean="0">
                <a:solidFill>
                  <a:schemeClr val="bg1"/>
                </a:solidFill>
                <a:latin typeface="Adventurer Light SF" pitchFamily="2" charset="0"/>
              </a:rPr>
              <a:t>UIL</a:t>
            </a:r>
            <a:br>
              <a:rPr lang="en-US" dirty="0" smtClean="0">
                <a:solidFill>
                  <a:schemeClr val="bg1"/>
                </a:solidFill>
                <a:latin typeface="Adventurer Light SF" pitchFamily="2" charset="0"/>
              </a:rPr>
            </a:br>
            <a:r>
              <a:rPr lang="en-US" dirty="0" smtClean="0">
                <a:solidFill>
                  <a:schemeClr val="bg1"/>
                </a:solidFill>
                <a:latin typeface="Adventurer Light SF" pitchFamily="2" charset="0"/>
              </a:rPr>
              <a:t>UIL One Act Play Directors</a:t>
            </a:r>
          </a:p>
          <a:p>
            <a:pPr marL="800100" lvl="1" indent="-342900">
              <a:buFont typeface="Arial" pitchFamily="34" charset="0"/>
              <a:buChar char="•"/>
            </a:pPr>
            <a:r>
              <a:rPr lang="en-US" dirty="0" smtClean="0">
                <a:solidFill>
                  <a:schemeClr val="bg1"/>
                </a:solidFill>
                <a:latin typeface="Adventurer Light SF" pitchFamily="2" charset="0"/>
              </a:rPr>
              <a:t>UIL One Act Play Contest Managers</a:t>
            </a:r>
          </a:p>
          <a:p>
            <a:pPr marL="800100" lvl="1" indent="-342900">
              <a:buFont typeface="Arial" pitchFamily="34" charset="0"/>
              <a:buChar char="•"/>
            </a:pPr>
            <a:r>
              <a:rPr lang="en-US" dirty="0" smtClean="0">
                <a:solidFill>
                  <a:schemeClr val="bg1"/>
                </a:solidFill>
                <a:latin typeface="Adventurer Light SF" pitchFamily="2" charset="0"/>
              </a:rPr>
              <a:t>UIL Academic Coordinators</a:t>
            </a:r>
          </a:p>
          <a:p>
            <a:pPr marL="800100" lvl="1" indent="-342900">
              <a:buFont typeface="Arial" pitchFamily="34" charset="0"/>
              <a:buChar char="•"/>
            </a:pPr>
            <a:r>
              <a:rPr lang="en-US" dirty="0" smtClean="0">
                <a:solidFill>
                  <a:schemeClr val="bg1"/>
                </a:solidFill>
                <a:latin typeface="Adventurer Light SF" pitchFamily="2" charset="0"/>
              </a:rPr>
              <a:t>Texas UIL speech &amp; debate judges and coaches</a:t>
            </a:r>
          </a:p>
          <a:p>
            <a:pPr marL="800100" lvl="1" indent="-342900">
              <a:buFont typeface="Arial" pitchFamily="34" charset="0"/>
              <a:buChar char="•"/>
            </a:pPr>
            <a:r>
              <a:rPr lang="en-US" dirty="0" smtClean="0">
                <a:solidFill>
                  <a:schemeClr val="bg1"/>
                </a:solidFill>
                <a:latin typeface="Adventurer Light SF" pitchFamily="2" charset="0"/>
              </a:rPr>
              <a:t>UIL Prose &amp; Poetry</a:t>
            </a:r>
          </a:p>
          <a:p>
            <a:pPr marL="800100" lvl="1" indent="-342900">
              <a:buFont typeface="Arial" pitchFamily="34" charset="0"/>
              <a:buChar char="•"/>
            </a:pPr>
            <a:r>
              <a:rPr lang="en-US" dirty="0" smtClean="0">
                <a:solidFill>
                  <a:schemeClr val="bg1"/>
                </a:solidFill>
                <a:latin typeface="Adventurer Light SF" pitchFamily="2" charset="0"/>
              </a:rPr>
              <a:t>UIL </a:t>
            </a:r>
            <a:r>
              <a:rPr lang="en-US" dirty="0" err="1" smtClean="0">
                <a:solidFill>
                  <a:schemeClr val="bg1"/>
                </a:solidFill>
                <a:latin typeface="Adventurer Light SF" pitchFamily="2" charset="0"/>
              </a:rPr>
              <a:t>Filmaking</a:t>
            </a:r>
            <a:r>
              <a:rPr lang="en-US" dirty="0" smtClean="0">
                <a:solidFill>
                  <a:schemeClr val="bg1"/>
                </a:solidFill>
                <a:latin typeface="Adventurer Light SF" pitchFamily="2" charset="0"/>
              </a:rPr>
              <a:t> </a:t>
            </a:r>
          </a:p>
          <a:p>
            <a:pPr marL="342900" indent="-342900">
              <a:buFont typeface="Arial" pitchFamily="34" charset="0"/>
              <a:buChar char="•"/>
            </a:pPr>
            <a:r>
              <a:rPr lang="en-US" dirty="0" smtClean="0">
                <a:solidFill>
                  <a:schemeClr val="bg1"/>
                </a:solidFill>
                <a:latin typeface="Adventurer Light SF" pitchFamily="2" charset="0"/>
              </a:rPr>
              <a:t>Members of your Faculty</a:t>
            </a:r>
          </a:p>
          <a:p>
            <a:pPr marL="800100" lvl="1" indent="-342900">
              <a:buFont typeface="Arial" pitchFamily="34" charset="0"/>
              <a:buChar char="•"/>
            </a:pPr>
            <a:r>
              <a:rPr lang="en-US" dirty="0" smtClean="0">
                <a:solidFill>
                  <a:schemeClr val="bg1"/>
                </a:solidFill>
                <a:latin typeface="Adventurer Light SF" pitchFamily="2" charset="0"/>
              </a:rPr>
              <a:t>Sewing</a:t>
            </a:r>
          </a:p>
          <a:p>
            <a:pPr marL="800100" lvl="1" indent="-342900">
              <a:buFont typeface="Arial" pitchFamily="34" charset="0"/>
              <a:buChar char="•"/>
            </a:pPr>
            <a:r>
              <a:rPr lang="en-US" dirty="0" smtClean="0">
                <a:solidFill>
                  <a:schemeClr val="bg1"/>
                </a:solidFill>
                <a:latin typeface="Adventurer Light SF" pitchFamily="2" charset="0"/>
              </a:rPr>
              <a:t>Music</a:t>
            </a:r>
          </a:p>
          <a:p>
            <a:pPr marL="800100" lvl="1" indent="-342900">
              <a:buFont typeface="Arial" pitchFamily="34" charset="0"/>
              <a:buChar char="•"/>
            </a:pPr>
            <a:r>
              <a:rPr lang="en-US" dirty="0" smtClean="0">
                <a:solidFill>
                  <a:schemeClr val="bg1"/>
                </a:solidFill>
                <a:latin typeface="Adventurer Light SF" pitchFamily="2" charset="0"/>
              </a:rPr>
              <a:t>AG!!!!</a:t>
            </a:r>
          </a:p>
          <a:p>
            <a:pPr marL="800100" lvl="1" indent="-342900">
              <a:buFont typeface="Arial" pitchFamily="34" charset="0"/>
              <a:buChar char="•"/>
            </a:pPr>
            <a:r>
              <a:rPr lang="en-US" dirty="0" smtClean="0">
                <a:solidFill>
                  <a:schemeClr val="bg1"/>
                </a:solidFill>
                <a:latin typeface="Adventurer Light SF" pitchFamily="2" charset="0"/>
              </a:rPr>
              <a:t>Technology</a:t>
            </a:r>
          </a:p>
          <a:p>
            <a:pPr marL="342900" indent="-342900">
              <a:buFont typeface="Arial" pitchFamily="34" charset="0"/>
              <a:buChar char="•"/>
            </a:pPr>
            <a:r>
              <a:rPr lang="en-US" dirty="0" smtClean="0">
                <a:solidFill>
                  <a:schemeClr val="bg1"/>
                </a:solidFill>
                <a:latin typeface="Adventurer Light SF" pitchFamily="2" charset="0"/>
              </a:rPr>
              <a:t>Festivals/Clinics</a:t>
            </a:r>
          </a:p>
          <a:p>
            <a:pPr marL="800100" lvl="1" indent="-342900">
              <a:buFont typeface="Arial" pitchFamily="34" charset="0"/>
              <a:buChar char="•"/>
            </a:pPr>
            <a:r>
              <a:rPr lang="en-US" dirty="0" smtClean="0">
                <a:solidFill>
                  <a:schemeClr val="bg1"/>
                </a:solidFill>
                <a:latin typeface="Adventurer Light SF" pitchFamily="2" charset="0"/>
              </a:rPr>
              <a:t>Go to as many as you can!!! Helps not only the kids but you as well</a:t>
            </a:r>
          </a:p>
          <a:p>
            <a:pPr marL="342900" indent="-342900">
              <a:buFont typeface="Arial" pitchFamily="34" charset="0"/>
              <a:buChar char="•"/>
            </a:pPr>
            <a:r>
              <a:rPr lang="en-US" dirty="0" smtClean="0">
                <a:solidFill>
                  <a:schemeClr val="bg1"/>
                </a:solidFill>
                <a:latin typeface="Adventurer Light SF" pitchFamily="2" charset="0"/>
              </a:rPr>
              <a:t>Conferences</a:t>
            </a:r>
          </a:p>
          <a:p>
            <a:pPr marL="800100" lvl="1" indent="-342900">
              <a:buFont typeface="Arial" pitchFamily="34" charset="0"/>
              <a:buChar char="•"/>
            </a:pPr>
            <a:r>
              <a:rPr lang="en-US" dirty="0" smtClean="0">
                <a:solidFill>
                  <a:schemeClr val="bg1"/>
                </a:solidFill>
                <a:latin typeface="Adventurer Light SF" pitchFamily="2" charset="0"/>
              </a:rPr>
              <a:t>TETA in January</a:t>
            </a:r>
          </a:p>
          <a:p>
            <a:pPr marL="800100" lvl="1" indent="-342900">
              <a:buFont typeface="Arial" pitchFamily="34" charset="0"/>
              <a:buChar char="•"/>
            </a:pPr>
            <a:r>
              <a:rPr lang="en-US" dirty="0" smtClean="0">
                <a:solidFill>
                  <a:schemeClr val="bg1"/>
                </a:solidFill>
                <a:latin typeface="Adventurer Light SF" pitchFamily="2" charset="0"/>
              </a:rPr>
              <a:t>Capital Conference in July</a:t>
            </a:r>
          </a:p>
          <a:p>
            <a:pPr marL="800100" lvl="1" indent="-342900">
              <a:buFont typeface="Arial" pitchFamily="34" charset="0"/>
              <a:buChar char="•"/>
            </a:pPr>
            <a:r>
              <a:rPr lang="en-US" dirty="0" smtClean="0">
                <a:solidFill>
                  <a:schemeClr val="bg1"/>
                </a:solidFill>
                <a:latin typeface="Adventurer Light SF" pitchFamily="2" charset="0"/>
              </a:rPr>
              <a:t>TETA </a:t>
            </a:r>
            <a:r>
              <a:rPr lang="en-US" dirty="0" err="1" smtClean="0">
                <a:solidFill>
                  <a:schemeClr val="bg1"/>
                </a:solidFill>
                <a:latin typeface="Adventurer Light SF" pitchFamily="2" charset="0"/>
              </a:rPr>
              <a:t>SummerFest</a:t>
            </a:r>
            <a:r>
              <a:rPr lang="en-US" dirty="0" smtClean="0">
                <a:solidFill>
                  <a:schemeClr val="bg1"/>
                </a:solidFill>
                <a:latin typeface="Adventurer Light SF" pitchFamily="2" charset="0"/>
              </a:rPr>
              <a:t> in July</a:t>
            </a:r>
          </a:p>
          <a:p>
            <a:pPr marL="800100" lvl="1" indent="-342900">
              <a:buFont typeface="Arial" pitchFamily="34" charset="0"/>
              <a:buChar char="•"/>
            </a:pPr>
            <a:r>
              <a:rPr lang="en-US" dirty="0" smtClean="0">
                <a:solidFill>
                  <a:schemeClr val="bg1"/>
                </a:solidFill>
                <a:latin typeface="Adventurer Light SF" pitchFamily="2" charset="0"/>
              </a:rPr>
              <a:t>UIL Activity Conferences in the Fall</a:t>
            </a:r>
          </a:p>
          <a:p>
            <a:pPr marL="800100" lvl="1" indent="-342900">
              <a:buFont typeface="Arial" pitchFamily="34" charset="0"/>
              <a:buChar char="•"/>
            </a:pPr>
            <a:r>
              <a:rPr lang="en-US" dirty="0" smtClean="0">
                <a:solidFill>
                  <a:schemeClr val="bg1"/>
                </a:solidFill>
                <a:latin typeface="Adventurer Light SF" pitchFamily="2" charset="0"/>
              </a:rPr>
              <a:t>UIL STATE MEET!!!</a:t>
            </a:r>
          </a:p>
        </p:txBody>
      </p:sp>
    </p:spTree>
    <p:extLst>
      <p:ext uri="{BB962C8B-B14F-4D97-AF65-F5344CB8AC3E}">
        <p14:creationId xmlns:p14="http://schemas.microsoft.com/office/powerpoint/2010/main" val="4163317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6400800" cy="2092881"/>
          </a:xfrm>
          <a:prstGeom prst="rect">
            <a:avLst/>
          </a:prstGeom>
        </p:spPr>
        <p:txBody>
          <a:bodyPr wrap="square">
            <a:spAutoFit/>
          </a:bodyPr>
          <a:lstStyle/>
          <a:p>
            <a:pPr marL="342900" indent="-342900">
              <a:buFont typeface="Arial" pitchFamily="34" charset="0"/>
              <a:buChar char="•"/>
            </a:pPr>
            <a:r>
              <a:rPr lang="en-US" sz="1600" dirty="0" smtClean="0">
                <a:solidFill>
                  <a:schemeClr val="bg1"/>
                </a:solidFill>
                <a:latin typeface="Adventurer Light SF" pitchFamily="2" charset="0"/>
              </a:rPr>
              <a:t>Make your program visible to the community</a:t>
            </a:r>
          </a:p>
          <a:p>
            <a:pPr marL="800100" lvl="1" indent="-342900">
              <a:buFont typeface="Arial" pitchFamily="34" charset="0"/>
              <a:buChar char="•"/>
            </a:pPr>
            <a:r>
              <a:rPr lang="en-US" sz="1600" dirty="0" smtClean="0">
                <a:solidFill>
                  <a:schemeClr val="bg1"/>
                </a:solidFill>
                <a:latin typeface="Adventurer Light SF" pitchFamily="2" charset="0"/>
              </a:rPr>
              <a:t>Half time show</a:t>
            </a:r>
          </a:p>
          <a:p>
            <a:pPr marL="800100" lvl="1" indent="-342900">
              <a:buFont typeface="Arial" pitchFamily="34" charset="0"/>
              <a:buChar char="•"/>
            </a:pPr>
            <a:r>
              <a:rPr lang="en-US" sz="1600" dirty="0" smtClean="0">
                <a:solidFill>
                  <a:schemeClr val="bg1"/>
                </a:solidFill>
                <a:latin typeface="Adventurer Light SF" pitchFamily="2" charset="0"/>
              </a:rPr>
              <a:t>Relay for Life</a:t>
            </a:r>
          </a:p>
          <a:p>
            <a:pPr marL="800100" lvl="1" indent="-342900">
              <a:buFont typeface="Arial" pitchFamily="34" charset="0"/>
              <a:buChar char="•"/>
            </a:pPr>
            <a:r>
              <a:rPr lang="en-US" sz="1600" dirty="0" smtClean="0">
                <a:solidFill>
                  <a:schemeClr val="bg1"/>
                </a:solidFill>
                <a:latin typeface="Adventurer Light SF" pitchFamily="2" charset="0"/>
              </a:rPr>
              <a:t>Pep </a:t>
            </a:r>
            <a:r>
              <a:rPr lang="en-US" sz="1600" dirty="0" err="1" smtClean="0">
                <a:solidFill>
                  <a:schemeClr val="bg1"/>
                </a:solidFill>
                <a:latin typeface="Adventurer Light SF" pitchFamily="2" charset="0"/>
              </a:rPr>
              <a:t>Rallys</a:t>
            </a:r>
            <a:endParaRPr lang="en-US" sz="1600" dirty="0" smtClean="0">
              <a:solidFill>
                <a:schemeClr val="bg1"/>
              </a:solidFill>
              <a:latin typeface="Adventurer Light SF" pitchFamily="2" charset="0"/>
            </a:endParaRPr>
          </a:p>
          <a:p>
            <a:pPr marL="800100" lvl="1" indent="-342900">
              <a:buFont typeface="Arial" pitchFamily="34" charset="0"/>
              <a:buChar char="•"/>
            </a:pPr>
            <a:r>
              <a:rPr lang="en-US" sz="1600" dirty="0" smtClean="0">
                <a:solidFill>
                  <a:schemeClr val="bg1"/>
                </a:solidFill>
                <a:latin typeface="Adventurer Light SF" pitchFamily="2" charset="0"/>
              </a:rPr>
              <a:t>Halloween/Christmas charity events</a:t>
            </a:r>
          </a:p>
          <a:p>
            <a:pPr marL="800100" lvl="1" indent="-342900">
              <a:buFont typeface="Arial" pitchFamily="34" charset="0"/>
              <a:buChar char="•"/>
            </a:pPr>
            <a:r>
              <a:rPr lang="en-US" sz="1600" dirty="0" smtClean="0">
                <a:solidFill>
                  <a:schemeClr val="bg1"/>
                </a:solidFill>
                <a:latin typeface="Adventurer Light SF" pitchFamily="2" charset="0"/>
              </a:rPr>
              <a:t>Seasonal production in different venues</a:t>
            </a:r>
          </a:p>
          <a:p>
            <a:pPr marL="800100" lvl="1" indent="-342900">
              <a:buFont typeface="Arial" pitchFamily="34" charset="0"/>
              <a:buChar char="•"/>
            </a:pPr>
            <a:r>
              <a:rPr lang="en-US" sz="1600" dirty="0" smtClean="0">
                <a:solidFill>
                  <a:schemeClr val="bg1"/>
                </a:solidFill>
                <a:latin typeface="Adventurer Light SF" pitchFamily="2" charset="0"/>
              </a:rPr>
              <a:t>Perform local nursing homes</a:t>
            </a:r>
          </a:p>
          <a:p>
            <a:pPr marL="800100" lvl="1" indent="-342900">
              <a:buFont typeface="Arial" pitchFamily="34" charset="0"/>
              <a:buChar char="•"/>
            </a:pPr>
            <a:endParaRPr lang="en-US" dirty="0" smtClean="0">
              <a:solidFill>
                <a:schemeClr val="bg1"/>
              </a:solidFill>
              <a:latin typeface="Adventurer Light SF" pitchFamily="2" charset="0"/>
            </a:endParaRPr>
          </a:p>
        </p:txBody>
      </p:sp>
    </p:spTree>
    <p:extLst>
      <p:ext uri="{BB962C8B-B14F-4D97-AF65-F5344CB8AC3E}">
        <p14:creationId xmlns:p14="http://schemas.microsoft.com/office/powerpoint/2010/main" val="1675695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8458200" cy="5232202"/>
          </a:xfrm>
          <a:prstGeom prst="rect">
            <a:avLst/>
          </a:prstGeom>
        </p:spPr>
        <p:txBody>
          <a:bodyPr wrap="square">
            <a:spAutoFit/>
          </a:bodyPr>
          <a:lstStyle/>
          <a:p>
            <a:pPr marL="342900" indent="-342900" algn="ctr"/>
            <a:r>
              <a:rPr lang="en-US" sz="3600" dirty="0" smtClean="0">
                <a:solidFill>
                  <a:schemeClr val="bg1"/>
                </a:solidFill>
                <a:latin typeface="Dragline BTN Dm" pitchFamily="34" charset="0"/>
              </a:rPr>
              <a:t>“</a:t>
            </a:r>
            <a:r>
              <a:rPr lang="en-US" sz="3600" dirty="0" err="1" smtClean="0">
                <a:solidFill>
                  <a:schemeClr val="bg1"/>
                </a:solidFill>
                <a:latin typeface="Dragline BTN Dm" pitchFamily="34" charset="0"/>
              </a:rPr>
              <a:t>FUN”draising</a:t>
            </a:r>
            <a:endParaRPr lang="en-US" sz="3600" dirty="0" smtClean="0">
              <a:solidFill>
                <a:schemeClr val="bg1"/>
              </a:solidFill>
              <a:latin typeface="Dragline BTN Dm" pitchFamily="34" charset="0"/>
            </a:endParaRPr>
          </a:p>
          <a:p>
            <a:pPr marL="342900" indent="-342900">
              <a:buFont typeface="Arial" pitchFamily="34" charset="0"/>
              <a:buChar char="•"/>
            </a:pPr>
            <a:r>
              <a:rPr lang="en-US" sz="2000" dirty="0" smtClean="0">
                <a:solidFill>
                  <a:schemeClr val="bg1"/>
                </a:solidFill>
                <a:latin typeface="Dragline BTN Dm" pitchFamily="34" charset="0"/>
              </a:rPr>
              <a:t>Ad sell for programs</a:t>
            </a:r>
          </a:p>
          <a:p>
            <a:pPr marL="800100" lvl="1" indent="-342900">
              <a:buFont typeface="Arial" pitchFamily="34" charset="0"/>
              <a:buChar char="•"/>
            </a:pPr>
            <a:r>
              <a:rPr lang="en-US" sz="2000" dirty="0" smtClean="0">
                <a:solidFill>
                  <a:schemeClr val="bg1"/>
                </a:solidFill>
                <a:latin typeface="Dragline BTN Dm" pitchFamily="34" charset="0"/>
              </a:rPr>
              <a:t>Parents/Grandparents</a:t>
            </a:r>
          </a:p>
          <a:p>
            <a:pPr marL="342900" indent="-342900">
              <a:buFont typeface="Arial" pitchFamily="34" charset="0"/>
              <a:buChar char="•"/>
            </a:pPr>
            <a:r>
              <a:rPr lang="en-US" sz="2000" dirty="0" smtClean="0">
                <a:solidFill>
                  <a:schemeClr val="bg1"/>
                </a:solidFill>
                <a:latin typeface="Dragline BTN Dm" pitchFamily="34" charset="0"/>
              </a:rPr>
              <a:t>Dinner </a:t>
            </a:r>
            <a:r>
              <a:rPr lang="en-US" sz="2000" dirty="0" smtClean="0">
                <a:solidFill>
                  <a:schemeClr val="bg1"/>
                </a:solidFill>
                <a:latin typeface="Dragline BTN Dm" pitchFamily="34" charset="0"/>
              </a:rPr>
              <a:t>Theatre</a:t>
            </a:r>
          </a:p>
          <a:p>
            <a:pPr marL="800100" lvl="1" indent="-342900">
              <a:buFont typeface="Arial" pitchFamily="34" charset="0"/>
              <a:buChar char="•"/>
            </a:pPr>
            <a:r>
              <a:rPr lang="en-US" sz="2000" dirty="0" smtClean="0">
                <a:solidFill>
                  <a:schemeClr val="bg1"/>
                </a:solidFill>
                <a:latin typeface="Dragline BTN Dm" pitchFamily="34" charset="0"/>
              </a:rPr>
              <a:t>Live/Silent Auction</a:t>
            </a:r>
            <a:endParaRPr lang="en-US" sz="2000" dirty="0" smtClean="0">
              <a:solidFill>
                <a:schemeClr val="bg1"/>
              </a:solidFill>
              <a:latin typeface="Dragline BTN Dm" pitchFamily="34" charset="0"/>
            </a:endParaRPr>
          </a:p>
          <a:p>
            <a:pPr marL="342900" indent="-342900">
              <a:buFont typeface="Arial" pitchFamily="34" charset="0"/>
              <a:buChar char="•"/>
            </a:pPr>
            <a:r>
              <a:rPr lang="en-US" sz="2000" dirty="0" smtClean="0">
                <a:solidFill>
                  <a:schemeClr val="bg1"/>
                </a:solidFill>
                <a:latin typeface="Dragline BTN Dm" pitchFamily="34" charset="0"/>
              </a:rPr>
              <a:t>Admission/or Donations to shows</a:t>
            </a:r>
          </a:p>
          <a:p>
            <a:pPr marL="342900" indent="-342900">
              <a:buFont typeface="Arial" pitchFamily="34" charset="0"/>
              <a:buChar char="•"/>
            </a:pPr>
            <a:r>
              <a:rPr lang="en-US" sz="2000" dirty="0" smtClean="0">
                <a:solidFill>
                  <a:schemeClr val="bg1"/>
                </a:solidFill>
                <a:latin typeface="Dragline BTN Dm" pitchFamily="34" charset="0"/>
              </a:rPr>
              <a:t>Sell t-Shirts</a:t>
            </a:r>
          </a:p>
          <a:p>
            <a:pPr marL="342900" indent="-342900">
              <a:buFont typeface="Arial" pitchFamily="34" charset="0"/>
              <a:buChar char="•"/>
            </a:pPr>
            <a:r>
              <a:rPr lang="en-US" sz="2000" dirty="0" smtClean="0">
                <a:solidFill>
                  <a:schemeClr val="bg1"/>
                </a:solidFill>
                <a:latin typeface="Dragline BTN Dm" pitchFamily="34" charset="0"/>
              </a:rPr>
              <a:t>Yard Signs</a:t>
            </a:r>
          </a:p>
          <a:p>
            <a:pPr marL="342900" indent="-342900">
              <a:buFont typeface="Arial" pitchFamily="34" charset="0"/>
              <a:buChar char="•"/>
            </a:pPr>
            <a:r>
              <a:rPr lang="en-US" sz="2000" dirty="0" smtClean="0">
                <a:solidFill>
                  <a:schemeClr val="bg1"/>
                </a:solidFill>
                <a:latin typeface="Dragline BTN Dm" pitchFamily="34" charset="0"/>
              </a:rPr>
              <a:t>Community Cook Books</a:t>
            </a:r>
          </a:p>
          <a:p>
            <a:pPr marL="342900" indent="-342900">
              <a:buFont typeface="Arial" pitchFamily="34" charset="0"/>
              <a:buChar char="•"/>
            </a:pPr>
            <a:r>
              <a:rPr lang="en-US" sz="2000" dirty="0" smtClean="0">
                <a:solidFill>
                  <a:schemeClr val="bg1"/>
                </a:solidFill>
                <a:latin typeface="Dragline BTN Dm" pitchFamily="34" charset="0"/>
              </a:rPr>
              <a:t>Variety Show</a:t>
            </a:r>
          </a:p>
          <a:p>
            <a:pPr marL="342900" indent="-342900">
              <a:buFont typeface="Arial" pitchFamily="34" charset="0"/>
              <a:buChar char="•"/>
            </a:pPr>
            <a:r>
              <a:rPr lang="en-US" sz="2000" dirty="0" smtClean="0">
                <a:solidFill>
                  <a:schemeClr val="bg1"/>
                </a:solidFill>
                <a:latin typeface="Dragline BTN Dm" pitchFamily="34" charset="0"/>
              </a:rPr>
              <a:t>Haunted House</a:t>
            </a:r>
          </a:p>
          <a:p>
            <a:pPr marL="342900" indent="-342900">
              <a:buFont typeface="Arial" pitchFamily="34" charset="0"/>
              <a:buChar char="•"/>
            </a:pPr>
            <a:r>
              <a:rPr lang="en-US" sz="2000" dirty="0" smtClean="0">
                <a:solidFill>
                  <a:schemeClr val="bg1"/>
                </a:solidFill>
                <a:latin typeface="Dragline BTN Dm" pitchFamily="34" charset="0"/>
              </a:rPr>
              <a:t>Children Show</a:t>
            </a:r>
          </a:p>
          <a:p>
            <a:pPr marL="342900" indent="-342900">
              <a:buFont typeface="Arial" pitchFamily="34" charset="0"/>
              <a:buChar char="•"/>
            </a:pPr>
            <a:r>
              <a:rPr lang="en-US" sz="2000" dirty="0" smtClean="0">
                <a:solidFill>
                  <a:schemeClr val="bg1"/>
                </a:solidFill>
                <a:latin typeface="Dragline BTN Dm" pitchFamily="34" charset="0"/>
              </a:rPr>
              <a:t>Departmental Support Cards for businesses</a:t>
            </a:r>
          </a:p>
          <a:p>
            <a:pPr marL="342900" indent="-342900">
              <a:buFont typeface="Arial" pitchFamily="34" charset="0"/>
              <a:buChar char="•"/>
            </a:pPr>
            <a:r>
              <a:rPr lang="en-US" sz="2000" dirty="0" smtClean="0">
                <a:solidFill>
                  <a:schemeClr val="bg1"/>
                </a:solidFill>
                <a:latin typeface="Dragline BTN Dm" pitchFamily="34" charset="0"/>
              </a:rPr>
              <a:t>Season Tickets</a:t>
            </a:r>
          </a:p>
          <a:p>
            <a:pPr marL="342900" indent="-342900">
              <a:buFont typeface="Arial" pitchFamily="34" charset="0"/>
              <a:buChar char="•"/>
            </a:pPr>
            <a:r>
              <a:rPr lang="en-US" sz="2000" dirty="0" smtClean="0">
                <a:solidFill>
                  <a:schemeClr val="bg1"/>
                </a:solidFill>
                <a:latin typeface="Dragline BTN Dm" pitchFamily="34" charset="0"/>
              </a:rPr>
              <a:t>SCENTSY!!!! </a:t>
            </a:r>
          </a:p>
          <a:p>
            <a:pPr marL="342900" indent="-342900"/>
            <a:endParaRPr lang="en-US" dirty="0" smtClean="0">
              <a:solidFill>
                <a:schemeClr val="bg1"/>
              </a:solidFill>
              <a:latin typeface="Adventurer Light SF" pitchFamily="2" charset="0"/>
            </a:endParaRPr>
          </a:p>
        </p:txBody>
      </p:sp>
    </p:spTree>
    <p:extLst>
      <p:ext uri="{BB962C8B-B14F-4D97-AF65-F5344CB8AC3E}">
        <p14:creationId xmlns:p14="http://schemas.microsoft.com/office/powerpoint/2010/main" val="3474856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4893647"/>
          </a:xfrm>
          <a:prstGeom prst="rect">
            <a:avLst/>
          </a:prstGeom>
          <a:noFill/>
        </p:spPr>
        <p:txBody>
          <a:bodyPr wrap="square" rtlCol="0">
            <a:spAutoFit/>
          </a:bodyPr>
          <a:lstStyle/>
          <a:p>
            <a:pPr algn="ctr"/>
            <a:r>
              <a:rPr lang="en-US" sz="4800" dirty="0" smtClean="0">
                <a:solidFill>
                  <a:schemeClr val="bg1"/>
                </a:solidFill>
                <a:latin typeface="Stencil" pitchFamily="82" charset="0"/>
              </a:rPr>
              <a:t>OAP Notebook</a:t>
            </a:r>
          </a:p>
          <a:p>
            <a:pPr marL="457200" indent="-457200" algn="ctr">
              <a:buFont typeface="+mj-lt"/>
              <a:buAutoNum type="arabicPeriod"/>
            </a:pPr>
            <a:r>
              <a:rPr lang="en-US" sz="2400" dirty="0" smtClean="0">
                <a:solidFill>
                  <a:schemeClr val="bg1"/>
                </a:solidFill>
                <a:latin typeface="Stencil" pitchFamily="82" charset="0"/>
              </a:rPr>
              <a:t>Plastic sheet protector</a:t>
            </a:r>
          </a:p>
          <a:p>
            <a:pPr marL="914400" lvl="1" indent="-457200" algn="ctr"/>
            <a:r>
              <a:rPr lang="en-US" sz="2400" dirty="0" smtClean="0">
                <a:solidFill>
                  <a:schemeClr val="bg1"/>
                </a:solidFill>
                <a:latin typeface="Stencil" pitchFamily="82" charset="0"/>
              </a:rPr>
              <a:t>Integrity Script</a:t>
            </a:r>
          </a:p>
          <a:p>
            <a:pPr lvl="1" algn="ctr"/>
            <a:r>
              <a:rPr lang="en-US" sz="2400" dirty="0" smtClean="0">
                <a:solidFill>
                  <a:schemeClr val="bg1"/>
                </a:solidFill>
                <a:latin typeface="Stencil" pitchFamily="82" charset="0"/>
              </a:rPr>
              <a:t>Eligibility</a:t>
            </a:r>
          </a:p>
          <a:p>
            <a:pPr lvl="1" algn="ctr"/>
            <a:r>
              <a:rPr lang="en-US" sz="2400" dirty="0" smtClean="0">
                <a:solidFill>
                  <a:schemeClr val="bg1"/>
                </a:solidFill>
                <a:latin typeface="Stencil" pitchFamily="82" charset="0"/>
              </a:rPr>
              <a:t>Proof of Royalty</a:t>
            </a:r>
          </a:p>
          <a:p>
            <a:pPr lvl="1" algn="ctr"/>
            <a:r>
              <a:rPr lang="en-US" sz="2400" dirty="0" smtClean="0">
                <a:solidFill>
                  <a:schemeClr val="bg1"/>
                </a:solidFill>
                <a:latin typeface="Stencil" pitchFamily="82" charset="0"/>
              </a:rPr>
              <a:t>Community Compliance</a:t>
            </a:r>
          </a:p>
          <a:p>
            <a:pPr lvl="1" algn="ctr"/>
            <a:r>
              <a:rPr lang="en-US" sz="2400" dirty="0" smtClean="0">
                <a:solidFill>
                  <a:schemeClr val="bg1"/>
                </a:solidFill>
                <a:latin typeface="Stencil" pitchFamily="82" charset="0"/>
              </a:rPr>
              <a:t>Music Log</a:t>
            </a:r>
          </a:p>
          <a:p>
            <a:pPr lvl="1" algn="ctr"/>
            <a:endParaRPr lang="en-US" sz="2400" dirty="0" smtClean="0">
              <a:solidFill>
                <a:schemeClr val="bg1"/>
              </a:solidFill>
              <a:latin typeface="Stencil" pitchFamily="82" charset="0"/>
            </a:endParaRPr>
          </a:p>
          <a:p>
            <a:pPr lvl="1" algn="ctr"/>
            <a:endParaRPr lang="en-US" sz="2400" dirty="0" smtClean="0">
              <a:solidFill>
                <a:schemeClr val="bg1"/>
              </a:solidFill>
              <a:latin typeface="Stencil" pitchFamily="82" charset="0"/>
            </a:endParaRPr>
          </a:p>
          <a:p>
            <a:pPr marL="914400" lvl="1" indent="-457200" algn="ctr"/>
            <a:r>
              <a:rPr lang="en-US" sz="2400" dirty="0" smtClean="0">
                <a:solidFill>
                  <a:schemeClr val="bg1"/>
                </a:solidFill>
                <a:latin typeface="Stencil" pitchFamily="82" charset="0"/>
              </a:rPr>
              <a:t>2. Calendar</a:t>
            </a:r>
          </a:p>
          <a:p>
            <a:pPr marL="914400" lvl="1" indent="-457200" algn="ctr"/>
            <a:r>
              <a:rPr lang="en-US" sz="2400" dirty="0" smtClean="0">
                <a:solidFill>
                  <a:schemeClr val="bg1"/>
                </a:solidFill>
                <a:latin typeface="Stencil" pitchFamily="82" charset="0"/>
              </a:rPr>
              <a:t>Rehearsals, Competitions, Festivals</a:t>
            </a:r>
          </a:p>
          <a:p>
            <a:pPr lvl="2" algn="ctr"/>
            <a:endParaRPr lang="en-US" sz="2400" dirty="0" smtClean="0">
              <a:solidFill>
                <a:schemeClr val="bg1"/>
              </a:solidFill>
              <a:latin typeface="Stencil" pitchFamily="82" charset="0"/>
            </a:endParaRPr>
          </a:p>
        </p:txBody>
      </p:sp>
    </p:spTree>
    <p:extLst>
      <p:ext uri="{BB962C8B-B14F-4D97-AF65-F5344CB8AC3E}">
        <p14:creationId xmlns:p14="http://schemas.microsoft.com/office/powerpoint/2010/main" val="137287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193" y="304800"/>
            <a:ext cx="3820405"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Jay Sedberry</a:t>
            </a:r>
          </a:p>
        </p:txBody>
      </p:sp>
      <p:sp>
        <p:nvSpPr>
          <p:cNvPr id="3" name="TextBox 2"/>
          <p:cNvSpPr txBox="1"/>
          <p:nvPr/>
        </p:nvSpPr>
        <p:spPr>
          <a:xfrm>
            <a:off x="990600" y="1828800"/>
            <a:ext cx="7332457" cy="2554545"/>
          </a:xfrm>
          <a:prstGeom prst="rect">
            <a:avLst/>
          </a:prstGeom>
          <a:noFill/>
        </p:spPr>
        <p:txBody>
          <a:bodyPr wrap="none" rtlCol="0">
            <a:spAutoFit/>
          </a:bodyPr>
          <a:lstStyle/>
          <a:p>
            <a:pPr marL="285750" indent="-285750">
              <a:buFontTx/>
              <a:buChar char="-"/>
            </a:pPr>
            <a:r>
              <a:rPr lang="en-US" sz="3200" dirty="0" smtClean="0">
                <a:solidFill>
                  <a:schemeClr val="bg1"/>
                </a:solidFill>
              </a:rPr>
              <a:t>Ropes ISD</a:t>
            </a:r>
          </a:p>
          <a:p>
            <a:pPr marL="285750" indent="-285750">
              <a:buFontTx/>
              <a:buChar char="-"/>
            </a:pPr>
            <a:r>
              <a:rPr lang="en-US" sz="3200" dirty="0" smtClean="0">
                <a:solidFill>
                  <a:schemeClr val="bg1"/>
                </a:solidFill>
              </a:rPr>
              <a:t>Technology Director, Social Studies, Math</a:t>
            </a:r>
          </a:p>
          <a:p>
            <a:pPr marL="285750" indent="-285750">
              <a:buFontTx/>
              <a:buChar char="-"/>
            </a:pPr>
            <a:r>
              <a:rPr lang="en-US" sz="3200" dirty="0" smtClean="0">
                <a:solidFill>
                  <a:schemeClr val="bg1"/>
                </a:solidFill>
              </a:rPr>
              <a:t>6 Years as OAP Director</a:t>
            </a:r>
          </a:p>
          <a:p>
            <a:pPr marL="285750" indent="-285750">
              <a:buFontTx/>
              <a:buChar char="-"/>
            </a:pPr>
            <a:endParaRPr lang="en-US" sz="3200" dirty="0" smtClean="0">
              <a:solidFill>
                <a:schemeClr val="bg1"/>
              </a:solidFill>
            </a:endParaRPr>
          </a:p>
          <a:p>
            <a:pPr marL="742950" lvl="1" indent="-285750">
              <a:buFontTx/>
              <a:buChar char="-"/>
            </a:pPr>
            <a:endParaRPr lang="en-US" sz="3200" dirty="0">
              <a:solidFill>
                <a:schemeClr val="bg1"/>
              </a:solidFill>
            </a:endParaRPr>
          </a:p>
        </p:txBody>
      </p:sp>
    </p:spTree>
    <p:extLst>
      <p:ext uri="{BB962C8B-B14F-4D97-AF65-F5344CB8AC3E}">
        <p14:creationId xmlns:p14="http://schemas.microsoft.com/office/powerpoint/2010/main" val="3816108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5" y="609600"/>
            <a:ext cx="4778872" cy="4524315"/>
          </a:xfrm>
          <a:prstGeom prst="rect">
            <a:avLst/>
          </a:prstGeom>
        </p:spPr>
        <p:txBody>
          <a:bodyPr wrap="none">
            <a:spAutoFit/>
          </a:bodyPr>
          <a:lstStyle/>
          <a:p>
            <a:pPr algn="ctr"/>
            <a:r>
              <a:rPr lang="en-US" sz="4800" dirty="0" smtClean="0">
                <a:solidFill>
                  <a:schemeClr val="bg1"/>
                </a:solidFill>
                <a:latin typeface="Stencil" pitchFamily="82" charset="0"/>
              </a:rPr>
              <a:t>OAP Notebook</a:t>
            </a:r>
          </a:p>
          <a:p>
            <a:pPr algn="ctr"/>
            <a:r>
              <a:rPr lang="en-US" sz="2400" dirty="0" smtClean="0">
                <a:solidFill>
                  <a:schemeClr val="bg1"/>
                </a:solidFill>
                <a:latin typeface="Stencil" pitchFamily="82" charset="0"/>
              </a:rPr>
              <a:t>8 Tabs</a:t>
            </a:r>
          </a:p>
          <a:p>
            <a:pPr marL="457200" indent="-457200" algn="ctr">
              <a:buAutoNum type="arabicPeriod"/>
            </a:pPr>
            <a:r>
              <a:rPr lang="en-US" sz="2400" dirty="0" smtClean="0">
                <a:solidFill>
                  <a:schemeClr val="bg1"/>
                </a:solidFill>
                <a:latin typeface="Stencil" pitchFamily="82" charset="0"/>
              </a:rPr>
              <a:t>Script</a:t>
            </a:r>
          </a:p>
          <a:p>
            <a:pPr marL="457200" indent="-457200" algn="ctr">
              <a:buAutoNum type="arabicPeriod"/>
            </a:pPr>
            <a:r>
              <a:rPr lang="en-US" sz="2400" dirty="0" smtClean="0">
                <a:solidFill>
                  <a:schemeClr val="bg1"/>
                </a:solidFill>
                <a:latin typeface="Stencil" pitchFamily="82" charset="0"/>
              </a:rPr>
              <a:t>Competition Information</a:t>
            </a:r>
          </a:p>
          <a:p>
            <a:pPr marL="457200" indent="-457200" algn="ctr">
              <a:buAutoNum type="arabicPeriod"/>
            </a:pPr>
            <a:r>
              <a:rPr lang="en-US" sz="2400" dirty="0" smtClean="0">
                <a:solidFill>
                  <a:schemeClr val="bg1"/>
                </a:solidFill>
                <a:latin typeface="Stencil" pitchFamily="82" charset="0"/>
              </a:rPr>
              <a:t>Receipts</a:t>
            </a:r>
          </a:p>
          <a:p>
            <a:pPr marL="457200" indent="-457200" algn="ctr">
              <a:buAutoNum type="arabicPeriod"/>
            </a:pPr>
            <a:r>
              <a:rPr lang="en-US" sz="2400" dirty="0" smtClean="0">
                <a:solidFill>
                  <a:schemeClr val="bg1"/>
                </a:solidFill>
                <a:latin typeface="Stencil" pitchFamily="82" charset="0"/>
              </a:rPr>
              <a:t>UIL</a:t>
            </a:r>
          </a:p>
          <a:p>
            <a:pPr marL="457200" indent="-457200" algn="ctr">
              <a:buAutoNum type="arabicPeriod"/>
            </a:pPr>
            <a:r>
              <a:rPr lang="en-US" sz="2400" dirty="0" smtClean="0">
                <a:solidFill>
                  <a:schemeClr val="bg1"/>
                </a:solidFill>
                <a:latin typeface="Stencil" pitchFamily="82" charset="0"/>
              </a:rPr>
              <a:t>Festival Info</a:t>
            </a:r>
          </a:p>
          <a:p>
            <a:pPr marL="457200" indent="-457200" algn="ctr">
              <a:buAutoNum type="arabicPeriod"/>
            </a:pPr>
            <a:r>
              <a:rPr lang="en-US" sz="2400" dirty="0" smtClean="0">
                <a:solidFill>
                  <a:schemeClr val="bg1"/>
                </a:solidFill>
                <a:latin typeface="Stencil" pitchFamily="82" charset="0"/>
              </a:rPr>
              <a:t>Travel</a:t>
            </a:r>
          </a:p>
          <a:p>
            <a:pPr marL="457200" indent="-457200" algn="ctr">
              <a:buAutoNum type="arabicPeriod"/>
            </a:pPr>
            <a:r>
              <a:rPr lang="en-US" sz="2400" dirty="0" smtClean="0">
                <a:solidFill>
                  <a:schemeClr val="bg1"/>
                </a:solidFill>
                <a:latin typeface="Stencil" pitchFamily="82" charset="0"/>
              </a:rPr>
              <a:t>Costumes</a:t>
            </a:r>
          </a:p>
          <a:p>
            <a:pPr marL="457200" indent="-457200" algn="ctr">
              <a:buAutoNum type="arabicPeriod"/>
            </a:pPr>
            <a:r>
              <a:rPr lang="en-US" sz="2400" dirty="0" smtClean="0">
                <a:solidFill>
                  <a:schemeClr val="bg1"/>
                </a:solidFill>
                <a:latin typeface="Stencil" pitchFamily="82" charset="0"/>
              </a:rPr>
              <a:t>Cast &amp; Crew</a:t>
            </a:r>
          </a:p>
          <a:p>
            <a:pPr marL="457200" indent="-457200" algn="ctr">
              <a:buAutoNum type="arabicPeriod"/>
            </a:pPr>
            <a:endParaRPr lang="en-US" sz="2400" dirty="0" smtClean="0">
              <a:solidFill>
                <a:schemeClr val="bg1"/>
              </a:solidFill>
              <a:latin typeface="Stencil" pitchFamily="8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518" y="76200"/>
            <a:ext cx="6132577"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Things to Remember</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304800" y="1447800"/>
            <a:ext cx="8534400" cy="4552015"/>
          </a:xfrm>
          <a:prstGeom prst="rect">
            <a:avLst/>
          </a:prstGeom>
        </p:spPr>
        <p:txBody>
          <a:bodyPr wrap="square">
            <a:spAutoFit/>
          </a:bodyPr>
          <a:lstStyle/>
          <a:p>
            <a:pPr marR="0" lvl="1" algn="ctr">
              <a:lnSpc>
                <a:spcPct val="115000"/>
              </a:lnSpc>
              <a:spcBef>
                <a:spcPts val="0"/>
              </a:spcBef>
              <a:spcAft>
                <a:spcPts val="0"/>
              </a:spcAft>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Eligibility Notice (10 days Prior)</a:t>
            </a:r>
          </a:p>
          <a:p>
            <a:pPr marR="0" lvl="1" algn="ctr">
              <a:lnSpc>
                <a:spcPct val="115000"/>
              </a:lnSpc>
              <a:spcBef>
                <a:spcPts val="0"/>
              </a:spcBef>
              <a:spcAft>
                <a:spcPts val="0"/>
              </a:spcAft>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Proof of Royalty Payment/ Permission to Cut (Rehearsal)</a:t>
            </a:r>
          </a:p>
          <a:p>
            <a:pPr marR="0" lvl="1" algn="ctr">
              <a:lnSpc>
                <a:spcPct val="115000"/>
              </a:lnSpc>
              <a:spcBef>
                <a:spcPts val="0"/>
              </a:spcBef>
              <a:spcAft>
                <a:spcPts val="0"/>
              </a:spcAft>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Play Set Additional Approval (Rehearsal)</a:t>
            </a:r>
          </a:p>
          <a:p>
            <a:pPr lvl="1" algn="ctr">
              <a:lnSpc>
                <a:spcPct val="115000"/>
              </a:lnSpc>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Compliance (Rehearsal) </a:t>
            </a:r>
          </a:p>
          <a:p>
            <a:pPr marR="0" lvl="1" algn="ctr">
              <a:lnSpc>
                <a:spcPct val="115000"/>
              </a:lnSpc>
              <a:spcBef>
                <a:spcPts val="0"/>
              </a:spcBef>
              <a:spcAft>
                <a:spcPts val="0"/>
              </a:spcAft>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Official Script (Rehearsal)</a:t>
            </a:r>
          </a:p>
          <a:p>
            <a:pPr marR="0" lvl="1" algn="ctr">
              <a:lnSpc>
                <a:spcPct val="115000"/>
              </a:lnSpc>
              <a:spcBef>
                <a:spcPts val="0"/>
              </a:spcBef>
              <a:spcAft>
                <a:spcPts val="0"/>
              </a:spcAft>
              <a:buFont typeface="Wingdings" pitchFamily="2" charset="2"/>
              <a:buChar char="q"/>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Music Log (Rehearsal)</a:t>
            </a:r>
          </a:p>
          <a:p>
            <a:pPr marR="0" lvl="1" algn="ctr">
              <a:lnSpc>
                <a:spcPct val="115000"/>
              </a:lnSpc>
              <a:spcBef>
                <a:spcPts val="0"/>
              </a:spcBef>
              <a:spcAft>
                <a:spcPts val="0"/>
              </a:spcAft>
              <a:buFont typeface="Wingdings" pitchFamily="2" charset="2"/>
              <a:buChar char="q"/>
            </a:pPr>
            <a:endPar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1" algn="ctr">
              <a:lnSpc>
                <a:spcPct val="115000"/>
              </a:lnSpc>
              <a:spcBef>
                <a:spcPts val="0"/>
              </a:spcBef>
              <a:spcAft>
                <a:spcPts val="0"/>
              </a:spcAft>
              <a:buFont typeface="Wingdings" pitchFamily="2" charset="2"/>
              <a:buChar char="q"/>
            </a:pPr>
            <a:endPar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072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530" y="76200"/>
            <a:ext cx="4486549"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Resources OAP</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4" name="Table 3"/>
          <p:cNvGraphicFramePr>
            <a:graphicFrameLocks noGrp="1"/>
          </p:cNvGraphicFramePr>
          <p:nvPr/>
        </p:nvGraphicFramePr>
        <p:xfrm>
          <a:off x="761999" y="1397000"/>
          <a:ext cx="7619999" cy="4064000"/>
        </p:xfrm>
        <a:graphic>
          <a:graphicData uri="http://schemas.openxmlformats.org/drawingml/2006/table">
            <a:tbl>
              <a:tblPr/>
              <a:tblGrid>
                <a:gridCol w="7530599"/>
                <a:gridCol w="89400"/>
              </a:tblGrid>
              <a:tr h="4064000">
                <a:tc>
                  <a:txBody>
                    <a:bodyPr/>
                    <a:lstStyle/>
                    <a:p>
                      <a:pPr algn="ctr" rtl="0"/>
                      <a:r>
                        <a:rPr lang="en-US" sz="1200" baseline="0" dirty="0">
                          <a:solidFill>
                            <a:schemeClr val="bg1"/>
                          </a:solidFill>
                          <a:latin typeface="trebuchet ms"/>
                          <a:hlinkClick r:id="rId2"/>
                        </a:rPr>
                        <a:t>Teacher Training Network </a:t>
                      </a:r>
                      <a:endParaRPr lang="en-US" sz="1200" baseline="0" dirty="0">
                        <a:solidFill>
                          <a:schemeClr val="bg1"/>
                        </a:solidFill>
                        <a:latin typeface="trebuchet ms"/>
                      </a:endParaRPr>
                    </a:p>
                    <a:p>
                      <a:pPr algn="ctr" rtl="0"/>
                      <a:r>
                        <a:rPr lang="en-US" sz="1200" baseline="0" dirty="0">
                          <a:solidFill>
                            <a:schemeClr val="bg1"/>
                          </a:solidFill>
                          <a:latin typeface="trebuchet ms"/>
                        </a:rPr>
                        <a:t/>
                      </a:r>
                      <a:br>
                        <a:rPr lang="en-US" sz="1200" baseline="0" dirty="0">
                          <a:solidFill>
                            <a:schemeClr val="bg1"/>
                          </a:solidFill>
                          <a:latin typeface="trebuchet ms"/>
                        </a:rPr>
                      </a:br>
                      <a:endParaRPr lang="en-US" sz="1200" baseline="0" dirty="0">
                        <a:solidFill>
                          <a:schemeClr val="bg1"/>
                        </a:solidFill>
                        <a:latin typeface="trebuchet ms"/>
                      </a:endParaRPr>
                    </a:p>
                    <a:p>
                      <a:pPr algn="ctr" rtl="0"/>
                      <a:r>
                        <a:rPr lang="en-US" sz="1200" baseline="0" dirty="0">
                          <a:solidFill>
                            <a:schemeClr val="bg1"/>
                          </a:solidFill>
                          <a:latin typeface="trebuchet ms"/>
                        </a:rPr>
                        <a:t/>
                      </a:r>
                      <a:br>
                        <a:rPr lang="en-US" sz="1200" baseline="0" dirty="0">
                          <a:solidFill>
                            <a:schemeClr val="bg1"/>
                          </a:solidFill>
                          <a:latin typeface="trebuchet ms"/>
                        </a:rPr>
                      </a:br>
                      <a:endParaRPr lang="en-US" sz="1200" baseline="0" dirty="0">
                        <a:solidFill>
                          <a:schemeClr val="bg1"/>
                        </a:solidFill>
                        <a:latin typeface="trebuchet ms"/>
                      </a:endParaRPr>
                    </a:p>
                    <a:p>
                      <a:pPr algn="ctr" rtl="0"/>
                      <a:r>
                        <a:rPr lang="en-US" sz="1200" baseline="0" dirty="0">
                          <a:solidFill>
                            <a:schemeClr val="bg1"/>
                          </a:solidFill>
                          <a:latin typeface="trebuchet ms"/>
                        </a:rPr>
                        <a:t/>
                      </a:r>
                      <a:br>
                        <a:rPr lang="en-US" sz="1200" baseline="0" dirty="0">
                          <a:solidFill>
                            <a:schemeClr val="bg1"/>
                          </a:solidFill>
                          <a:latin typeface="trebuchet ms"/>
                        </a:rPr>
                      </a:br>
                      <a:endParaRPr lang="en-US" sz="1200" baseline="0" dirty="0">
                        <a:solidFill>
                          <a:schemeClr val="bg1"/>
                        </a:solidFill>
                        <a:latin typeface="trebuchet ms"/>
                      </a:endParaRPr>
                    </a:p>
                    <a:p>
                      <a:pPr algn="ctr" rtl="0"/>
                      <a:r>
                        <a:rPr lang="en-US" sz="1200" baseline="0" dirty="0">
                          <a:solidFill>
                            <a:schemeClr val="bg1"/>
                          </a:solidFill>
                          <a:latin typeface="trebuchet ms"/>
                        </a:rPr>
                        <a:t>Web Sites:</a:t>
                      </a:r>
                    </a:p>
                    <a:p>
                      <a:pPr algn="ctr" rtl="0"/>
                      <a:r>
                        <a:rPr lang="en-US" sz="1200" baseline="0" dirty="0">
                          <a:solidFill>
                            <a:schemeClr val="bg1"/>
                          </a:solidFill>
                          <a:latin typeface="trebuchet ms"/>
                        </a:rPr>
                        <a:t>UIL Theatre page - </a:t>
                      </a:r>
                      <a:r>
                        <a:rPr lang="en-US" sz="1200" baseline="0" dirty="0">
                          <a:solidFill>
                            <a:schemeClr val="bg1"/>
                          </a:solidFill>
                          <a:latin typeface="trebuchet ms"/>
                          <a:hlinkClick r:id="rId3"/>
                        </a:rPr>
                        <a:t>http://www.uiltexas.org/theatre</a:t>
                      </a:r>
                      <a:endParaRPr lang="en-US" sz="1200" baseline="0" dirty="0">
                        <a:solidFill>
                          <a:schemeClr val="bg1"/>
                        </a:solidFill>
                        <a:latin typeface="trebuchet ms"/>
                      </a:endParaRPr>
                    </a:p>
                    <a:p>
                      <a:pPr algn="ctr" rtl="0"/>
                      <a:r>
                        <a:rPr lang="en-US" sz="1200" baseline="0" dirty="0">
                          <a:solidFill>
                            <a:schemeClr val="bg1"/>
                          </a:solidFill>
                          <a:latin typeface="trebuchet ms"/>
                        </a:rPr>
                        <a:t>Texas Education Agency - </a:t>
                      </a:r>
                      <a:r>
                        <a:rPr lang="en-US" sz="1200" baseline="0" dirty="0">
                          <a:solidFill>
                            <a:schemeClr val="bg1"/>
                          </a:solidFill>
                          <a:latin typeface="trebuchet ms"/>
                          <a:hlinkClick r:id="rId4"/>
                        </a:rPr>
                        <a:t>http://www.tea.state.tx.us/</a:t>
                      </a:r>
                      <a:endParaRPr lang="en-US" sz="1200" baseline="0" dirty="0">
                        <a:solidFill>
                          <a:schemeClr val="bg1"/>
                        </a:solidFill>
                        <a:latin typeface="trebuchet ms"/>
                      </a:endParaRPr>
                    </a:p>
                    <a:p>
                      <a:pPr algn="ctr" rtl="0"/>
                      <a:r>
                        <a:rPr lang="en-US" sz="1200" baseline="0" dirty="0">
                          <a:solidFill>
                            <a:schemeClr val="bg1"/>
                          </a:solidFill>
                          <a:latin typeface="trebuchet ms"/>
                        </a:rPr>
                        <a:t>Center for Educational Development in Fine Arts - </a:t>
                      </a:r>
                      <a:r>
                        <a:rPr lang="en-US" sz="1200" baseline="0" dirty="0">
                          <a:solidFill>
                            <a:schemeClr val="bg1"/>
                          </a:solidFill>
                          <a:latin typeface="trebuchet ms"/>
                          <a:hlinkClick r:id="rId5"/>
                        </a:rPr>
                        <a:t>http://www.cedfa.org</a:t>
                      </a:r>
                      <a:endParaRPr lang="en-US" sz="1200" baseline="0" dirty="0">
                        <a:solidFill>
                          <a:schemeClr val="bg1"/>
                        </a:solidFill>
                        <a:latin typeface="trebuchet ms"/>
                      </a:endParaRPr>
                    </a:p>
                    <a:p>
                      <a:pPr algn="ctr" rtl="0"/>
                      <a:r>
                        <a:rPr lang="en-US" sz="1200" baseline="0" dirty="0">
                          <a:solidFill>
                            <a:schemeClr val="bg1"/>
                          </a:solidFill>
                          <a:latin typeface="trebuchet ms"/>
                        </a:rPr>
                        <a:t>Educational Theatre Association - </a:t>
                      </a:r>
                      <a:r>
                        <a:rPr lang="en-US" sz="1200" baseline="0" dirty="0">
                          <a:solidFill>
                            <a:schemeClr val="bg1"/>
                          </a:solidFill>
                          <a:latin typeface="trebuchet ms"/>
                          <a:hlinkClick r:id="rId6"/>
                        </a:rPr>
                        <a:t>www.edta.org</a:t>
                      </a:r>
                      <a:endParaRPr lang="en-US" sz="1200" baseline="0" dirty="0">
                        <a:solidFill>
                          <a:schemeClr val="bg1"/>
                        </a:solidFill>
                        <a:latin typeface="trebuchet ms"/>
                      </a:endParaRPr>
                    </a:p>
                    <a:p>
                      <a:pPr algn="ctr" rtl="0"/>
                      <a:r>
                        <a:rPr lang="en-US" sz="1200" baseline="0" dirty="0">
                          <a:solidFill>
                            <a:schemeClr val="bg1"/>
                          </a:solidFill>
                          <a:latin typeface="trebuchet ms"/>
                        </a:rPr>
                        <a:t>Texas Art Education Association - </a:t>
                      </a:r>
                      <a:r>
                        <a:rPr lang="en-US" sz="1200" baseline="0" dirty="0">
                          <a:solidFill>
                            <a:schemeClr val="bg1"/>
                          </a:solidFill>
                          <a:latin typeface="trebuchet ms"/>
                          <a:hlinkClick r:id="rId7"/>
                        </a:rPr>
                        <a:t>www.taea.org</a:t>
                      </a:r>
                      <a:endParaRPr lang="en-US" sz="1200" baseline="0" dirty="0">
                        <a:solidFill>
                          <a:schemeClr val="bg1"/>
                        </a:solidFill>
                        <a:latin typeface="trebuchet ms"/>
                      </a:endParaRPr>
                    </a:p>
                    <a:p>
                      <a:pPr algn="ctr" rtl="0"/>
                      <a:r>
                        <a:rPr lang="en-US" sz="1200" baseline="0" dirty="0">
                          <a:solidFill>
                            <a:schemeClr val="bg1"/>
                          </a:solidFill>
                          <a:latin typeface="trebuchet ms"/>
                        </a:rPr>
                        <a:t>Texas Dance Educators Association - </a:t>
                      </a:r>
                      <a:r>
                        <a:rPr lang="en-US" sz="1200" baseline="0" dirty="0">
                          <a:solidFill>
                            <a:schemeClr val="bg1"/>
                          </a:solidFill>
                          <a:latin typeface="trebuchet ms"/>
                          <a:hlinkClick r:id="rId8"/>
                        </a:rPr>
                        <a:t>www.tdea.org</a:t>
                      </a:r>
                      <a:endParaRPr lang="en-US" sz="1200" baseline="0" dirty="0">
                        <a:solidFill>
                          <a:schemeClr val="bg1"/>
                        </a:solidFill>
                        <a:latin typeface="trebuchet ms"/>
                      </a:endParaRPr>
                    </a:p>
                    <a:p>
                      <a:pPr algn="ctr" rtl="0"/>
                      <a:r>
                        <a:rPr lang="en-US" sz="1200" baseline="0" dirty="0">
                          <a:solidFill>
                            <a:schemeClr val="bg1"/>
                          </a:solidFill>
                          <a:latin typeface="trebuchet ms"/>
                        </a:rPr>
                        <a:t>Texas Music Educators Association - </a:t>
                      </a:r>
                      <a:r>
                        <a:rPr lang="en-US" sz="1200" baseline="0" dirty="0">
                          <a:solidFill>
                            <a:schemeClr val="bg1"/>
                          </a:solidFill>
                          <a:latin typeface="trebuchet ms"/>
                          <a:hlinkClick r:id="rId9"/>
                        </a:rPr>
                        <a:t>www.tmea.org</a:t>
                      </a:r>
                      <a:endParaRPr lang="en-US" sz="1200" baseline="0" dirty="0">
                        <a:solidFill>
                          <a:schemeClr val="bg1"/>
                        </a:solidFill>
                        <a:latin typeface="trebuchet ms"/>
                      </a:endParaRPr>
                    </a:p>
                    <a:p>
                      <a:pPr algn="ctr" rtl="0"/>
                      <a:r>
                        <a:rPr lang="en-US" sz="1200" baseline="0" dirty="0">
                          <a:solidFill>
                            <a:schemeClr val="bg1"/>
                          </a:solidFill>
                          <a:latin typeface="trebuchet ms"/>
                        </a:rPr>
                        <a:t>Association of Texas Small School Bands - </a:t>
                      </a:r>
                      <a:r>
                        <a:rPr lang="en-US" sz="1200" baseline="0" dirty="0">
                          <a:solidFill>
                            <a:schemeClr val="bg1"/>
                          </a:solidFill>
                          <a:latin typeface="trebuchet ms"/>
                          <a:hlinkClick r:id="rId10"/>
                        </a:rPr>
                        <a:t>www.atssb.org</a:t>
                      </a:r>
                      <a:endParaRPr lang="en-US" sz="1200" baseline="0" dirty="0">
                        <a:solidFill>
                          <a:schemeClr val="bg1"/>
                        </a:solidFill>
                        <a:latin typeface="trebuchet ms"/>
                      </a:endParaRPr>
                    </a:p>
                    <a:p>
                      <a:pPr algn="ctr" rtl="0"/>
                      <a:r>
                        <a:rPr lang="en-US" sz="1200" baseline="0" dirty="0">
                          <a:solidFill>
                            <a:schemeClr val="bg1"/>
                          </a:solidFill>
                          <a:latin typeface="trebuchet ms"/>
                        </a:rPr>
                        <a:t>Texas Theatre Exchange - </a:t>
                      </a:r>
                      <a:r>
                        <a:rPr lang="en-US" sz="1200" baseline="0" dirty="0">
                          <a:solidFill>
                            <a:schemeClr val="bg1"/>
                          </a:solidFill>
                          <a:latin typeface="trebuchet ms"/>
                          <a:hlinkClick r:id="rId11"/>
                        </a:rPr>
                        <a:t>http://txtheatreexchange.blogspot.com/</a:t>
                      </a:r>
                      <a:endParaRPr lang="en-US" sz="1200" baseline="0" dirty="0">
                        <a:solidFill>
                          <a:schemeClr val="bg1"/>
                        </a:solidFill>
                        <a:latin typeface="trebuchet ms"/>
                      </a:endParaRPr>
                    </a:p>
                    <a:p>
                      <a:pPr algn="ctr" rtl="0"/>
                      <a:r>
                        <a:rPr lang="en-US" sz="1200" baseline="0" dirty="0">
                          <a:solidFill>
                            <a:schemeClr val="bg1"/>
                          </a:solidFill>
                          <a:latin typeface="trebuchet ms"/>
                        </a:rPr>
                        <a:t>Go Arts - </a:t>
                      </a:r>
                      <a:r>
                        <a:rPr lang="en-US" sz="1200" baseline="0" dirty="0">
                          <a:solidFill>
                            <a:schemeClr val="bg1"/>
                          </a:solidFill>
                          <a:latin typeface="trebuchet ms"/>
                          <a:hlinkClick r:id="rId12"/>
                        </a:rPr>
                        <a:t>http://www.goarts.org</a:t>
                      </a:r>
                      <a:endParaRPr lang="en-US" sz="1200" baseline="0" dirty="0">
                        <a:solidFill>
                          <a:schemeClr val="bg1"/>
                        </a:solidFill>
                        <a:latin typeface="trebuchet ms"/>
                      </a:endParaRPr>
                    </a:p>
                    <a:p>
                      <a:pPr algn="ctr" rtl="0"/>
                      <a:r>
                        <a:rPr lang="en-US" sz="1200" baseline="0" dirty="0">
                          <a:solidFill>
                            <a:schemeClr val="bg1"/>
                          </a:solidFill>
                          <a:latin typeface="trebuchet ms"/>
                        </a:rPr>
                        <a:t>ACT OUT - </a:t>
                      </a:r>
                      <a:r>
                        <a:rPr lang="en-US" sz="1200" baseline="0" dirty="0">
                          <a:solidFill>
                            <a:schemeClr val="bg1"/>
                          </a:solidFill>
                          <a:latin typeface="trebuchet ms"/>
                          <a:hlinkClick r:id="rId13"/>
                        </a:rPr>
                        <a:t>http://actout.wikidot.com/</a:t>
                      </a:r>
                      <a:endParaRPr lang="en-US" sz="1200" baseline="0" dirty="0">
                        <a:solidFill>
                          <a:schemeClr val="bg1"/>
                        </a:solidFill>
                        <a:latin typeface="trebuchet ms"/>
                      </a:endParaRPr>
                    </a:p>
                    <a:p>
                      <a:pPr algn="ctr" rtl="0"/>
                      <a:r>
                        <a:rPr lang="en-US" sz="1200" baseline="0" dirty="0">
                          <a:solidFill>
                            <a:schemeClr val="bg1"/>
                          </a:solidFill>
                          <a:latin typeface="trebuchet ms"/>
                        </a:rPr>
                        <a:t>A theatre resource for </a:t>
                      </a:r>
                      <a:r>
                        <a:rPr lang="en-US" sz="1200" baseline="0" dirty="0" err="1">
                          <a:solidFill>
                            <a:schemeClr val="bg1"/>
                          </a:solidFill>
                          <a:latin typeface="trebuchet ms"/>
                        </a:rPr>
                        <a:t>underresourced</a:t>
                      </a:r>
                      <a:r>
                        <a:rPr lang="en-US" sz="1200" baseline="0" dirty="0">
                          <a:solidFill>
                            <a:schemeClr val="bg1"/>
                          </a:solidFill>
                          <a:latin typeface="trebuchet ms"/>
                        </a:rPr>
                        <a:t> high schools</a:t>
                      </a:r>
                    </a:p>
                    <a:p>
                      <a:pPr algn="ctr" rtl="0"/>
                      <a:r>
                        <a:rPr lang="en-US" sz="1200" baseline="0" dirty="0">
                          <a:solidFill>
                            <a:schemeClr val="bg1"/>
                          </a:solidFill>
                          <a:latin typeface="trebuchet ms"/>
                        </a:rPr>
                        <a:t/>
                      </a:r>
                      <a:br>
                        <a:rPr lang="en-US" sz="1200" baseline="0" dirty="0">
                          <a:solidFill>
                            <a:schemeClr val="bg1"/>
                          </a:solidFill>
                          <a:latin typeface="trebuchet ms"/>
                        </a:rPr>
                      </a:br>
                      <a:endParaRPr lang="en-US" sz="1200" baseline="0" dirty="0">
                        <a:solidFill>
                          <a:schemeClr val="bg1"/>
                        </a:solidFill>
                        <a:latin typeface="trebuchet ms"/>
                      </a:endParaRPr>
                    </a:p>
                  </a:txBody>
                  <a:tcPr marL="32000" marR="32000" marT="16000" marB="16000" anchor="ctr">
                    <a:lnL>
                      <a:noFill/>
                    </a:lnL>
                    <a:lnR>
                      <a:noFill/>
                    </a:lnR>
                    <a:lnT>
                      <a:noFill/>
                    </a:lnT>
                    <a:lnB>
                      <a:noFill/>
                    </a:lnB>
                  </a:tcPr>
                </a:tc>
                <a:tc>
                  <a:txBody>
                    <a:bodyPr/>
                    <a:lstStyle/>
                    <a:p>
                      <a:pPr algn="ctr" rtl="0"/>
                      <a:endParaRPr lang="en-US" sz="1200" baseline="0" dirty="0">
                        <a:solidFill>
                          <a:schemeClr val="bg1"/>
                        </a:solidFill>
                        <a:latin typeface="trebuchet ms"/>
                      </a:endParaRPr>
                    </a:p>
                  </a:txBody>
                  <a:tcPr marL="32000" marR="32000" marT="16000" marB="16000" anchor="ctr">
                    <a:lnL>
                      <a:noFill/>
                    </a:lnL>
                    <a:lnR>
                      <a:noFill/>
                    </a:lnR>
                    <a:lnT>
                      <a:noFill/>
                    </a:lnT>
                    <a:lnB>
                      <a:noFill/>
                    </a:lnB>
                  </a:tcPr>
                </a:tc>
              </a:tr>
            </a:tbl>
          </a:graphicData>
        </a:graphic>
      </p:graphicFrame>
    </p:spTree>
    <p:extLst>
      <p:ext uri="{BB962C8B-B14F-4D97-AF65-F5344CB8AC3E}">
        <p14:creationId xmlns:p14="http://schemas.microsoft.com/office/powerpoint/2010/main" val="3857297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229600" cy="4524315"/>
          </a:xfrm>
          <a:prstGeom prst="rect">
            <a:avLst/>
          </a:prstGeom>
        </p:spPr>
        <p:txBody>
          <a:bodyPr wrap="square">
            <a:spAutoFit/>
          </a:bodyPr>
          <a:lstStyle/>
          <a:p>
            <a:pPr algn="ctr"/>
            <a:r>
              <a:rPr lang="en-US" dirty="0" smtClean="0">
                <a:solidFill>
                  <a:schemeClr val="bg1"/>
                </a:solidFill>
                <a:latin typeface="trebuchet ms"/>
              </a:rPr>
              <a:t>Medals &amp; Patches:</a:t>
            </a:r>
          </a:p>
          <a:p>
            <a:pPr algn="ctr"/>
            <a:r>
              <a:rPr lang="en-US" dirty="0" smtClean="0">
                <a:solidFill>
                  <a:schemeClr val="bg1"/>
                </a:solidFill>
                <a:latin typeface="trebuchet ms"/>
              </a:rPr>
              <a:t>Southwest Emblem - </a:t>
            </a:r>
            <a:r>
              <a:rPr lang="en-US" dirty="0" smtClean="0">
                <a:solidFill>
                  <a:schemeClr val="bg1"/>
                </a:solidFill>
                <a:latin typeface="trebuchet ms"/>
                <a:hlinkClick r:id="rId2"/>
              </a:rPr>
              <a:t>www.southwestemblem.com</a:t>
            </a:r>
            <a:endParaRPr lang="en-US" dirty="0" smtClean="0">
              <a:solidFill>
                <a:schemeClr val="bg1"/>
              </a:solidFill>
              <a:latin typeface="trebuchet ms"/>
            </a:endParaRPr>
          </a:p>
          <a:p>
            <a:pPr algn="ctr"/>
            <a:endParaRPr lang="en-US" dirty="0" smtClean="0">
              <a:solidFill>
                <a:schemeClr val="bg1"/>
              </a:solidFill>
              <a:latin typeface="trebuchet ms"/>
            </a:endParaRPr>
          </a:p>
          <a:p>
            <a:pPr algn="ctr"/>
            <a:endParaRPr lang="en-US" dirty="0" smtClean="0">
              <a:solidFill>
                <a:schemeClr val="bg1"/>
              </a:solidFill>
              <a:latin typeface="trebuchet ms"/>
            </a:endParaRPr>
          </a:p>
          <a:p>
            <a:pPr algn="ctr"/>
            <a:endParaRPr lang="en-US" dirty="0" smtClean="0">
              <a:solidFill>
                <a:schemeClr val="bg1"/>
              </a:solidFill>
              <a:latin typeface="trebuchet ms"/>
            </a:endParaRPr>
          </a:p>
          <a:p>
            <a:pPr algn="ctr"/>
            <a:endParaRPr lang="en-US" dirty="0" smtClean="0">
              <a:solidFill>
                <a:schemeClr val="bg1"/>
              </a:solidFill>
              <a:latin typeface="trebuchet ms"/>
            </a:endParaRPr>
          </a:p>
          <a:p>
            <a:pPr algn="ctr"/>
            <a:endParaRPr lang="en-US" dirty="0" smtClean="0">
              <a:solidFill>
                <a:schemeClr val="bg1"/>
              </a:solidFill>
              <a:latin typeface="trebuchet ms"/>
            </a:endParaRPr>
          </a:p>
          <a:p>
            <a:pPr algn="ctr"/>
            <a:r>
              <a:rPr lang="en-US" dirty="0" smtClean="0">
                <a:solidFill>
                  <a:schemeClr val="bg1"/>
                </a:solidFill>
                <a:latin typeface="trebuchet ms"/>
              </a:rPr>
              <a:t>Theatre Supplies:</a:t>
            </a:r>
          </a:p>
          <a:p>
            <a:pPr algn="ctr"/>
            <a:r>
              <a:rPr lang="en-US" dirty="0" err="1" smtClean="0">
                <a:solidFill>
                  <a:schemeClr val="bg1"/>
                </a:solidFill>
                <a:latin typeface="trebuchet ms"/>
              </a:rPr>
              <a:t>Goboman</a:t>
            </a:r>
            <a:r>
              <a:rPr lang="en-US" dirty="0" smtClean="0">
                <a:solidFill>
                  <a:schemeClr val="bg1"/>
                </a:solidFill>
                <a:latin typeface="trebuchet ms"/>
              </a:rPr>
              <a:t> - </a:t>
            </a:r>
            <a:r>
              <a:rPr lang="en-US" dirty="0" smtClean="0">
                <a:solidFill>
                  <a:schemeClr val="bg1"/>
                </a:solidFill>
                <a:latin typeface="trebuchet ms"/>
                <a:hlinkClick r:id="rId3"/>
              </a:rPr>
              <a:t>www.goboman.com</a:t>
            </a:r>
            <a:endParaRPr lang="en-US" dirty="0" smtClean="0">
              <a:solidFill>
                <a:schemeClr val="bg1"/>
              </a:solidFill>
              <a:latin typeface="trebuchet ms"/>
            </a:endParaRPr>
          </a:p>
          <a:p>
            <a:pPr algn="ctr"/>
            <a:r>
              <a:rPr lang="en-US" dirty="0" smtClean="0">
                <a:solidFill>
                  <a:schemeClr val="bg1"/>
                </a:solidFill>
                <a:latin typeface="trebuchet ms"/>
              </a:rPr>
              <a:t>Olden Lighting - </a:t>
            </a:r>
            <a:r>
              <a:rPr lang="en-US" dirty="0" smtClean="0">
                <a:solidFill>
                  <a:schemeClr val="bg1"/>
                </a:solidFill>
                <a:latin typeface="trebuchet ms"/>
                <a:hlinkClick r:id="rId4"/>
              </a:rPr>
              <a:t>www.oldenlighting.com</a:t>
            </a:r>
            <a:endParaRPr lang="en-US" dirty="0" smtClean="0">
              <a:solidFill>
                <a:schemeClr val="bg1"/>
              </a:solidFill>
              <a:latin typeface="trebuchet ms"/>
            </a:endParaRPr>
          </a:p>
          <a:p>
            <a:pPr algn="ctr"/>
            <a:r>
              <a:rPr lang="en-US" dirty="0" smtClean="0">
                <a:solidFill>
                  <a:schemeClr val="bg1"/>
                </a:solidFill>
                <a:latin typeface="trebuchet ms"/>
              </a:rPr>
              <a:t>Performing Arts Supply Co. - </a:t>
            </a:r>
            <a:r>
              <a:rPr lang="en-US" dirty="0" smtClean="0">
                <a:solidFill>
                  <a:schemeClr val="bg1"/>
                </a:solidFill>
                <a:latin typeface="trebuchet ms"/>
                <a:hlinkClick r:id="rId5"/>
              </a:rPr>
              <a:t>www.performingartssupply.com</a:t>
            </a:r>
            <a:endParaRPr lang="en-US" dirty="0" smtClean="0">
              <a:solidFill>
                <a:schemeClr val="bg1"/>
              </a:solidFill>
              <a:latin typeface="trebuchet ms"/>
            </a:endParaRPr>
          </a:p>
          <a:p>
            <a:pPr algn="ctr"/>
            <a:r>
              <a:rPr lang="en-US" dirty="0" smtClean="0">
                <a:solidFill>
                  <a:schemeClr val="bg1"/>
                </a:solidFill>
                <a:latin typeface="trebuchet ms"/>
              </a:rPr>
              <a:t>Texas Scenic - </a:t>
            </a:r>
            <a:r>
              <a:rPr lang="en-US" dirty="0" smtClean="0">
                <a:solidFill>
                  <a:schemeClr val="bg1"/>
                </a:solidFill>
                <a:latin typeface="trebuchet ms"/>
                <a:hlinkClick r:id="rId6"/>
              </a:rPr>
              <a:t>www.texasscenic.com</a:t>
            </a:r>
            <a:endParaRPr lang="en-US" dirty="0" smtClean="0">
              <a:solidFill>
                <a:schemeClr val="bg1"/>
              </a:solidFill>
              <a:latin typeface="trebuchet ms"/>
            </a:endParaRPr>
          </a:p>
          <a:p>
            <a:pPr algn="ctr"/>
            <a:r>
              <a:rPr lang="en-US" dirty="0" smtClean="0">
                <a:solidFill>
                  <a:schemeClr val="bg1"/>
                </a:solidFill>
                <a:latin typeface="trebuchet ms"/>
              </a:rPr>
              <a:t>Stage Stars Records (accompaniment CDs for school musicals) - </a:t>
            </a:r>
            <a:r>
              <a:rPr lang="en-US" dirty="0" smtClean="0">
                <a:solidFill>
                  <a:schemeClr val="bg1"/>
                </a:solidFill>
                <a:latin typeface="trebuchet ms"/>
                <a:hlinkClick r:id="rId7"/>
              </a:rPr>
              <a:t>www.stage-stars.com</a:t>
            </a:r>
            <a:endParaRPr lang="en-US" dirty="0" smtClean="0">
              <a:solidFill>
                <a:schemeClr val="bg1"/>
              </a:solidFill>
              <a:latin typeface="trebuchet ms"/>
            </a:endParaRPr>
          </a:p>
          <a:p>
            <a:pPr algn="ctr"/>
            <a:r>
              <a:rPr lang="en-US" dirty="0" smtClean="0">
                <a:solidFill>
                  <a:schemeClr val="bg1"/>
                </a:solidFill>
                <a:latin typeface="trebuchet ms"/>
              </a:rPr>
              <a:t/>
            </a:r>
            <a:br>
              <a:rPr lang="en-US" dirty="0" smtClean="0">
                <a:solidFill>
                  <a:schemeClr val="bg1"/>
                </a:solidFill>
                <a:latin typeface="trebuchet ms"/>
              </a:rPr>
            </a:br>
            <a:endParaRPr lang="en-US" dirty="0" smtClean="0">
              <a:solidFill>
                <a:schemeClr val="bg1"/>
              </a:solidFill>
              <a:latin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pPr algn="ctr"/>
            <a:r>
              <a:rPr lang="en-US" dirty="0" smtClean="0">
                <a:solidFill>
                  <a:schemeClr val="bg1"/>
                </a:solidFill>
                <a:latin typeface="trebuchet ms"/>
              </a:rPr>
              <a:t>Consultants:</a:t>
            </a:r>
          </a:p>
          <a:p>
            <a:pPr algn="ctr"/>
            <a:r>
              <a:rPr lang="en-US" dirty="0" err="1" smtClean="0">
                <a:solidFill>
                  <a:schemeClr val="bg1"/>
                </a:solidFill>
                <a:latin typeface="trebuchet ms"/>
              </a:rPr>
              <a:t>Teqniqal</a:t>
            </a:r>
            <a:r>
              <a:rPr lang="en-US" dirty="0" smtClean="0">
                <a:solidFill>
                  <a:schemeClr val="bg1"/>
                </a:solidFill>
                <a:latin typeface="trebuchet ms"/>
              </a:rPr>
              <a:t> Systems - </a:t>
            </a:r>
            <a:r>
              <a:rPr lang="en-US" dirty="0" smtClean="0">
                <a:solidFill>
                  <a:schemeClr val="bg1"/>
                </a:solidFill>
                <a:latin typeface="trebuchet ms"/>
                <a:hlinkClick r:id="rId2"/>
              </a:rPr>
              <a:t>www.teqniqal.com</a:t>
            </a:r>
            <a:r>
              <a:rPr lang="en-US" dirty="0" smtClean="0">
                <a:solidFill>
                  <a:schemeClr val="bg1"/>
                </a:solidFill>
                <a:latin typeface="trebuchet ms"/>
              </a:rPr>
              <a:t> </a:t>
            </a:r>
          </a:p>
          <a:p>
            <a:pPr algn="ctr"/>
            <a:r>
              <a:rPr lang="en-US" dirty="0" smtClean="0">
                <a:solidFill>
                  <a:schemeClr val="bg1"/>
                </a:solidFill>
                <a:latin typeface="trebuchet ms"/>
              </a:rPr>
              <a:t>Theatre Design Services, LLC - </a:t>
            </a:r>
            <a:r>
              <a:rPr lang="en-US" dirty="0" smtClean="0">
                <a:solidFill>
                  <a:schemeClr val="bg1"/>
                </a:solidFill>
                <a:latin typeface="trebuchet ms"/>
                <a:hlinkClick r:id="rId3"/>
              </a:rPr>
              <a:t>www.theatredesignservices.com</a:t>
            </a:r>
            <a:endParaRPr lang="en-US" dirty="0" smtClean="0">
              <a:solidFill>
                <a:schemeClr val="bg1"/>
              </a:solidFill>
              <a:latin typeface="trebuchet ms"/>
            </a:endParaRPr>
          </a:p>
          <a:p>
            <a:pPr algn="ctr"/>
            <a:r>
              <a:rPr lang="en-US" dirty="0" smtClean="0">
                <a:solidFill>
                  <a:schemeClr val="bg1"/>
                </a:solidFill>
                <a:latin typeface="trebuchet ms"/>
              </a:rPr>
              <a:t/>
            </a:r>
            <a:br>
              <a:rPr lang="en-US" dirty="0" smtClean="0">
                <a:solidFill>
                  <a:schemeClr val="bg1"/>
                </a:solidFill>
                <a:latin typeface="trebuchet ms"/>
              </a:rPr>
            </a:br>
            <a:endParaRPr lang="en-US" dirty="0" smtClean="0">
              <a:solidFill>
                <a:schemeClr val="bg1"/>
              </a:solidFill>
              <a:latin typeface="trebuchet ms"/>
            </a:endParaRPr>
          </a:p>
          <a:p>
            <a:pPr algn="ctr"/>
            <a:r>
              <a:rPr lang="en-US" dirty="0" smtClean="0">
                <a:solidFill>
                  <a:schemeClr val="bg1"/>
                </a:solidFill>
                <a:latin typeface="trebuchet ms"/>
              </a:rPr>
              <a:t>Unit Set Vendors:</a:t>
            </a:r>
          </a:p>
          <a:p>
            <a:pPr algn="ctr"/>
            <a:r>
              <a:rPr lang="en-US" dirty="0" smtClean="0">
                <a:solidFill>
                  <a:schemeClr val="bg1"/>
                </a:solidFill>
                <a:latin typeface="trebuchet ms"/>
              </a:rPr>
              <a:t>J and J Wood Works - </a:t>
            </a:r>
            <a:r>
              <a:rPr lang="en-US" dirty="0" smtClean="0">
                <a:solidFill>
                  <a:schemeClr val="bg1"/>
                </a:solidFill>
                <a:latin typeface="trebuchet ms"/>
                <a:hlinkClick r:id="rId4"/>
              </a:rPr>
              <a:t>http://www.jandjwoodworks.com/</a:t>
            </a:r>
            <a:endParaRPr lang="en-US" dirty="0" smtClean="0">
              <a:solidFill>
                <a:schemeClr val="bg1"/>
              </a:solidFill>
              <a:latin typeface="trebuchet ms"/>
            </a:endParaRPr>
          </a:p>
          <a:p>
            <a:pPr algn="ctr"/>
            <a:r>
              <a:rPr lang="en-US" dirty="0" err="1" smtClean="0">
                <a:solidFill>
                  <a:schemeClr val="bg1"/>
                </a:solidFill>
                <a:latin typeface="trebuchet ms"/>
              </a:rPr>
              <a:t>Palco</a:t>
            </a:r>
            <a:r>
              <a:rPr lang="en-US" dirty="0" smtClean="0">
                <a:solidFill>
                  <a:schemeClr val="bg1"/>
                </a:solidFill>
                <a:latin typeface="trebuchet ms"/>
              </a:rPr>
              <a:t> Specialties - </a:t>
            </a:r>
            <a:r>
              <a:rPr lang="en-US" dirty="0" smtClean="0">
                <a:solidFill>
                  <a:schemeClr val="bg1"/>
                </a:solidFill>
                <a:latin typeface="trebuchet ms"/>
                <a:hlinkClick r:id="rId5"/>
              </a:rPr>
              <a:t>palcospecialties.com</a:t>
            </a:r>
            <a:endParaRPr lang="en-US" dirty="0" smtClean="0">
              <a:solidFill>
                <a:schemeClr val="bg1"/>
              </a:solidFill>
              <a:latin typeface="trebuchet ms"/>
            </a:endParaRPr>
          </a:p>
          <a:p>
            <a:pPr algn="ctr"/>
            <a:r>
              <a:rPr lang="en-US" dirty="0" smtClean="0">
                <a:solidFill>
                  <a:schemeClr val="bg1"/>
                </a:solidFill>
                <a:latin typeface="trebuchet ms"/>
              </a:rPr>
              <a:t>Unit Sets Unlimited - </a:t>
            </a:r>
            <a:r>
              <a:rPr lang="en-US" dirty="0" smtClean="0">
                <a:solidFill>
                  <a:schemeClr val="bg1"/>
                </a:solidFill>
                <a:latin typeface="trebuchet ms"/>
                <a:hlinkClick r:id="rId6"/>
              </a:rPr>
              <a:t>www.unitsetsunlimited.com</a:t>
            </a:r>
            <a:endParaRPr lang="en-US" dirty="0" smtClean="0">
              <a:solidFill>
                <a:schemeClr val="bg1"/>
              </a:solidFill>
              <a:latin typeface="trebuchet ms"/>
            </a:endParaRPr>
          </a:p>
          <a:p>
            <a:pPr algn="ctr"/>
            <a:endParaRPr lang="en-US" dirty="0" smtClean="0">
              <a:solidFill>
                <a:schemeClr val="bg1"/>
              </a:solidFill>
              <a:latin typeface="trebuchet ms"/>
            </a:endParaRPr>
          </a:p>
          <a:p>
            <a:pPr algn="ctr"/>
            <a:r>
              <a:rPr lang="en-US" dirty="0" smtClean="0">
                <a:solidFill>
                  <a:schemeClr val="bg1"/>
                </a:solidFill>
                <a:latin typeface="trebuchet ms"/>
              </a:rPr>
              <a:t/>
            </a:r>
            <a:br>
              <a:rPr lang="en-US" dirty="0" smtClean="0">
                <a:solidFill>
                  <a:schemeClr val="bg1"/>
                </a:solidFill>
                <a:latin typeface="trebuchet ms"/>
              </a:rPr>
            </a:br>
            <a:endParaRPr lang="en-US" dirty="0" smtClean="0">
              <a:solidFill>
                <a:schemeClr val="bg1"/>
              </a:solidFill>
              <a:latin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29600" cy="6001643"/>
          </a:xfrm>
          <a:prstGeom prst="rect">
            <a:avLst/>
          </a:prstGeom>
          <a:noFill/>
        </p:spPr>
        <p:txBody>
          <a:bodyPr wrap="square" rtlCol="0">
            <a:spAutoFit/>
          </a:bodyPr>
          <a:lstStyle/>
          <a:p>
            <a:r>
              <a:rPr lang="en-US" sz="2400" dirty="0" smtClean="0">
                <a:solidFill>
                  <a:schemeClr val="bg1"/>
                </a:solidFill>
              </a:rPr>
              <a:t>Texas Theatre Exchange</a:t>
            </a:r>
          </a:p>
          <a:p>
            <a:r>
              <a:rPr lang="en-US" sz="2400" dirty="0" smtClean="0">
                <a:solidFill>
                  <a:schemeClr val="bg1"/>
                </a:solidFill>
                <a:hlinkClick r:id="rId2"/>
              </a:rPr>
              <a:t>https://sites.google.com/site/uiloneactplaydirectors/</a:t>
            </a:r>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UIL Website</a:t>
            </a:r>
          </a:p>
          <a:p>
            <a:r>
              <a:rPr lang="en-US" sz="2400" dirty="0" smtClean="0">
                <a:solidFill>
                  <a:schemeClr val="bg1"/>
                </a:solidFill>
                <a:hlinkClick r:id="rId3"/>
              </a:rPr>
              <a:t>http://www.uiltexas.org/theatre/high-school-one-act</a:t>
            </a:r>
            <a:r>
              <a:rPr lang="en-US" sz="2400" dirty="0" smtClean="0">
                <a:solidFill>
                  <a:schemeClr val="bg1"/>
                </a:solidFill>
              </a:rPr>
              <a:t> </a:t>
            </a:r>
          </a:p>
          <a:p>
            <a:endParaRPr lang="en-US" sz="2400" dirty="0" smtClean="0">
              <a:solidFill>
                <a:schemeClr val="bg1"/>
              </a:solidFill>
            </a:endParaRPr>
          </a:p>
          <a:p>
            <a:r>
              <a:rPr lang="en-US" sz="2400" dirty="0" smtClean="0">
                <a:solidFill>
                  <a:schemeClr val="bg1"/>
                </a:solidFill>
              </a:rPr>
              <a:t>Letter from Luis to students</a:t>
            </a:r>
          </a:p>
          <a:p>
            <a:r>
              <a:rPr lang="en-US" sz="2400" dirty="0" smtClean="0">
                <a:solidFill>
                  <a:schemeClr val="bg1"/>
                </a:solidFill>
                <a:hlinkClick r:id="rId4"/>
              </a:rPr>
              <a:t>http://www.uiltexas.org/files/academics/theatre/letter-to-students.pdf</a:t>
            </a:r>
            <a:r>
              <a:rPr lang="en-US" sz="2400" dirty="0" smtClean="0">
                <a:solidFill>
                  <a:schemeClr val="bg1"/>
                </a:solidFill>
              </a:rPr>
              <a:t> </a:t>
            </a:r>
          </a:p>
          <a:p>
            <a:endParaRPr lang="en-US" sz="2400" dirty="0" smtClean="0">
              <a:solidFill>
                <a:schemeClr val="bg1"/>
              </a:solidFill>
            </a:endParaRPr>
          </a:p>
          <a:p>
            <a:r>
              <a:rPr lang="en-US" sz="2400" dirty="0" smtClean="0">
                <a:solidFill>
                  <a:schemeClr val="bg1"/>
                </a:solidFill>
              </a:rPr>
              <a:t>Guidelines for Theatre Safety</a:t>
            </a:r>
          </a:p>
          <a:p>
            <a:r>
              <a:rPr lang="en-US" sz="2400" dirty="0" smtClean="0">
                <a:solidFill>
                  <a:schemeClr val="bg1"/>
                </a:solidFill>
                <a:hlinkClick r:id="rId5"/>
              </a:rPr>
              <a:t>http://www.uiltexas.org/files/academics/theatre/theatre-safety-manual.pdf</a:t>
            </a:r>
            <a:r>
              <a:rPr lang="en-US" sz="2400" dirty="0" smtClean="0">
                <a:solidFill>
                  <a:schemeClr val="bg1"/>
                </a:solidFill>
              </a:rPr>
              <a:t> </a:t>
            </a:r>
          </a:p>
          <a:p>
            <a:endParaRPr lang="en-US" sz="2400" dirty="0" smtClean="0">
              <a:solidFill>
                <a:schemeClr val="bg1"/>
              </a:solidFill>
            </a:endParaRPr>
          </a:p>
          <a:p>
            <a:r>
              <a:rPr lang="en-US" sz="2400" dirty="0" smtClean="0">
                <a:solidFill>
                  <a:schemeClr val="bg1"/>
                </a:solidFill>
              </a:rPr>
              <a:t>Theatre Folk</a:t>
            </a:r>
          </a:p>
          <a:p>
            <a:r>
              <a:rPr lang="en-US" sz="2400" dirty="0" smtClean="0">
                <a:solidFill>
                  <a:schemeClr val="bg1"/>
                </a:solidFill>
                <a:hlinkClick r:id="rId6"/>
              </a:rPr>
              <a:t>https://www.theatrefolk.com/free-resources</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31319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010400" cy="1938992"/>
          </a:xfrm>
          <a:prstGeom prst="rect">
            <a:avLst/>
          </a:prstGeom>
          <a:noFill/>
        </p:spPr>
        <p:txBody>
          <a:bodyPr wrap="square" rtlCol="0">
            <a:spAutoFit/>
          </a:bodyPr>
          <a:lstStyle/>
          <a:p>
            <a:pPr algn="ctr"/>
            <a:r>
              <a:rPr lang="en-US" sz="4000" dirty="0" smtClean="0">
                <a:solidFill>
                  <a:schemeClr val="bg1"/>
                </a:solidFill>
                <a:latin typeface="Accent SF" pitchFamily="2" charset="0"/>
              </a:rPr>
              <a:t>Texas Tech </a:t>
            </a:r>
          </a:p>
          <a:p>
            <a:pPr algn="ctr"/>
            <a:r>
              <a:rPr lang="en-US" sz="4000" dirty="0" smtClean="0">
                <a:solidFill>
                  <a:schemeClr val="bg1"/>
                </a:solidFill>
                <a:latin typeface="Accent SF" pitchFamily="2" charset="0"/>
              </a:rPr>
              <a:t>UIL Theatre Workshop</a:t>
            </a:r>
          </a:p>
          <a:p>
            <a:pPr algn="ctr"/>
            <a:r>
              <a:rPr lang="en-US" sz="4000" dirty="0" smtClean="0">
                <a:solidFill>
                  <a:schemeClr val="bg1"/>
                </a:solidFill>
                <a:latin typeface="Accent SF" pitchFamily="2" charset="0"/>
              </a:rPr>
              <a:t>Oct 3-4, 2014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5786199"/>
          </a:xfrm>
          <a:prstGeom prst="rect">
            <a:avLst/>
          </a:prstGeom>
          <a:noFill/>
        </p:spPr>
        <p:txBody>
          <a:bodyPr wrap="square" rtlCol="0">
            <a:spAutoFit/>
          </a:bodyPr>
          <a:lstStyle/>
          <a:p>
            <a:pPr algn="ctr"/>
            <a:r>
              <a:rPr lang="en-US" sz="4400" b="1" dirty="0" err="1" smtClean="0">
                <a:solidFill>
                  <a:schemeClr val="bg1"/>
                </a:solidFill>
              </a:rPr>
              <a:t>TheatreFest</a:t>
            </a:r>
            <a:r>
              <a:rPr lang="en-US" sz="4400" b="1" dirty="0" smtClean="0">
                <a:solidFill>
                  <a:schemeClr val="bg1"/>
                </a:solidFill>
              </a:rPr>
              <a:t> 2015</a:t>
            </a:r>
            <a:endParaRPr lang="en-US" sz="4400" dirty="0" smtClean="0">
              <a:solidFill>
                <a:schemeClr val="bg1"/>
              </a:solidFill>
            </a:endParaRPr>
          </a:p>
          <a:p>
            <a:pPr algn="ctr"/>
            <a:r>
              <a:rPr lang="en-US" sz="4400" b="1" dirty="0" smtClean="0">
                <a:solidFill>
                  <a:schemeClr val="bg1"/>
                </a:solidFill>
              </a:rPr>
              <a:t>Houston, Texas</a:t>
            </a:r>
            <a:endParaRPr lang="en-US" sz="4400" dirty="0" smtClean="0">
              <a:solidFill>
                <a:schemeClr val="bg1"/>
              </a:solidFill>
            </a:endParaRPr>
          </a:p>
          <a:p>
            <a:pPr algn="ctr"/>
            <a:r>
              <a:rPr lang="en-US" sz="4400" b="1" dirty="0" smtClean="0">
                <a:solidFill>
                  <a:schemeClr val="bg1"/>
                </a:solidFill>
              </a:rPr>
              <a:t>Jan. 29 - Feb. 1</a:t>
            </a:r>
          </a:p>
          <a:p>
            <a:pPr algn="ctr"/>
            <a:r>
              <a:rPr lang="en-US" sz="4400" dirty="0" smtClean="0">
                <a:solidFill>
                  <a:schemeClr val="bg1"/>
                </a:solidFill>
              </a:rPr>
              <a:t/>
            </a:r>
            <a:br>
              <a:rPr lang="en-US" sz="4400" dirty="0" smtClean="0">
                <a:solidFill>
                  <a:schemeClr val="bg1"/>
                </a:solidFill>
              </a:rPr>
            </a:br>
            <a:endParaRPr lang="en-US" sz="4400" b="1" dirty="0" smtClean="0">
              <a:solidFill>
                <a:schemeClr val="bg1"/>
              </a:solidFill>
            </a:endParaRPr>
          </a:p>
          <a:p>
            <a:pPr algn="ctr"/>
            <a:r>
              <a:rPr lang="en-US" sz="4400" i="1" dirty="0" smtClean="0">
                <a:solidFill>
                  <a:schemeClr val="bg1"/>
                </a:solidFill>
              </a:rPr>
              <a:t>Co-Convention Directors,</a:t>
            </a:r>
            <a:endParaRPr lang="en-US" sz="4400" b="1" dirty="0" smtClean="0">
              <a:solidFill>
                <a:schemeClr val="bg1"/>
              </a:solidFill>
            </a:endParaRPr>
          </a:p>
          <a:p>
            <a:pPr algn="ctr"/>
            <a:r>
              <a:rPr lang="en-US" sz="4400" i="1" dirty="0" smtClean="0">
                <a:solidFill>
                  <a:schemeClr val="bg1"/>
                </a:solidFill>
              </a:rPr>
              <a:t>Jerry </a:t>
            </a:r>
            <a:r>
              <a:rPr lang="en-US" sz="4400" i="1" dirty="0" err="1" smtClean="0">
                <a:solidFill>
                  <a:schemeClr val="bg1"/>
                </a:solidFill>
              </a:rPr>
              <a:t>Ivins</a:t>
            </a:r>
            <a:r>
              <a:rPr lang="en-US" sz="4400" i="1" dirty="0" smtClean="0">
                <a:solidFill>
                  <a:schemeClr val="bg1"/>
                </a:solidFill>
              </a:rPr>
              <a:t> and </a:t>
            </a:r>
            <a:r>
              <a:rPr lang="en-US" sz="4400" i="1" dirty="0" err="1" smtClean="0">
                <a:solidFill>
                  <a:schemeClr val="bg1"/>
                </a:solidFill>
              </a:rPr>
              <a:t>Missey</a:t>
            </a:r>
            <a:r>
              <a:rPr lang="en-US" sz="4400" i="1" dirty="0" smtClean="0">
                <a:solidFill>
                  <a:schemeClr val="bg1"/>
                </a:solidFill>
              </a:rPr>
              <a:t> Head</a:t>
            </a:r>
            <a:endParaRPr lang="en-US" sz="4400" b="1" i="1" dirty="0" smtClean="0">
              <a:solidFill>
                <a:schemeClr val="bg1"/>
              </a:solidFill>
            </a:endParaRPr>
          </a:p>
          <a:p>
            <a:pPr algn="ctr"/>
            <a:r>
              <a:rPr lang="en-US" sz="4400" i="1" dirty="0" smtClean="0">
                <a:solidFill>
                  <a:schemeClr val="bg1"/>
                </a:solidFill>
              </a:rPr>
              <a:t>-------------------------------------------</a:t>
            </a:r>
            <a:endParaRPr lang="en-US" sz="4400" b="1" i="1"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0723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077200" cy="5355312"/>
          </a:xfrm>
          <a:prstGeom prst="rect">
            <a:avLst/>
          </a:prstGeom>
          <a:noFill/>
        </p:spPr>
        <p:txBody>
          <a:bodyPr wrap="square" rtlCol="0">
            <a:spAutoFit/>
          </a:bodyPr>
          <a:lstStyle/>
          <a:p>
            <a:r>
              <a:rPr lang="en-US" b="1" dirty="0" smtClean="0">
                <a:solidFill>
                  <a:schemeClr val="bg1"/>
                </a:solidFill>
              </a:rPr>
              <a:t>Student Activity Conferences</a:t>
            </a:r>
          </a:p>
          <a:p>
            <a:r>
              <a:rPr lang="en-US" b="1" dirty="0" smtClean="0">
                <a:solidFill>
                  <a:schemeClr val="bg1"/>
                </a:solidFill>
              </a:rPr>
              <a:t>September 13 - West Texas A&amp;M University, Canyon  </a:t>
            </a:r>
          </a:p>
          <a:p>
            <a:r>
              <a:rPr lang="en-US" b="1" dirty="0" smtClean="0">
                <a:solidFill>
                  <a:schemeClr val="bg1"/>
                </a:solidFill>
              </a:rPr>
              <a:t>  </a:t>
            </a:r>
            <a:r>
              <a:rPr lang="en-US" sz="1600" dirty="0" smtClean="0">
                <a:solidFill>
                  <a:schemeClr val="bg1"/>
                </a:solidFill>
              </a:rPr>
              <a:t>★ They're free! No pre-registration needed!</a:t>
            </a:r>
          </a:p>
          <a:p>
            <a:r>
              <a:rPr lang="en-US" sz="1600" dirty="0" smtClean="0">
                <a:solidFill>
                  <a:schemeClr val="bg1"/>
                </a:solidFill>
              </a:rPr>
              <a:t>★ The Conferences begin at 9 a.m. and end by 1:30 p.m. without a lunch break. This allows us greater flexibility in scheduling without sacrificing program quality, and allows schools to return home earlier. Bring along snacks for students who need a sugar or </a:t>
            </a:r>
            <a:r>
              <a:rPr lang="en-US" sz="1600" dirty="0" err="1" smtClean="0">
                <a:solidFill>
                  <a:schemeClr val="bg1"/>
                </a:solidFill>
              </a:rPr>
              <a:t>carbo</a:t>
            </a:r>
            <a:r>
              <a:rPr lang="en-US" sz="1600" dirty="0" smtClean="0">
                <a:solidFill>
                  <a:schemeClr val="bg1"/>
                </a:solidFill>
              </a:rPr>
              <a:t> boost around noon.</a:t>
            </a:r>
          </a:p>
          <a:p>
            <a:r>
              <a:rPr lang="en-US" sz="1600" dirty="0" smtClean="0">
                <a:solidFill>
                  <a:schemeClr val="bg1"/>
                </a:solidFill>
              </a:rPr>
              <a:t>★ Conferences are scheduled as best as possible to minimize conflicts with national testing dates, band contests and state conventions and to maximize participation by the finest students and teachers in Texas. Pre-registration is not required and there is no fee for attendance.</a:t>
            </a:r>
          </a:p>
          <a:p>
            <a:r>
              <a:rPr lang="en-US" sz="1600" dirty="0" smtClean="0">
                <a:solidFill>
                  <a:schemeClr val="bg1"/>
                </a:solidFill>
              </a:rPr>
              <a:t>★ Instructional Sessions are designed for beginning students, advanced students and academic coordinators and coaches. Lectures and demonstrations will be scheduled for all UIL academic contests, including One-Act Play.</a:t>
            </a:r>
          </a:p>
          <a:p>
            <a:r>
              <a:rPr lang="en-US" sz="1600" dirty="0" smtClean="0">
                <a:solidFill>
                  <a:schemeClr val="bg1"/>
                </a:solidFill>
              </a:rPr>
              <a:t>★ Conferences feature lectures and presentations by UIL contest directors, college professors and high school teachers. Sessions will include discussions on contest preparation, demonstrations, performances and contest administration. Students may choose from novice and advanced sessions in some academic areas, as well as small-group sessions in specific UIL activities.</a:t>
            </a:r>
          </a:p>
          <a:p>
            <a:r>
              <a:rPr lang="en-US" sz="1600" dirty="0" smtClean="0">
                <a:solidFill>
                  <a:schemeClr val="bg1"/>
                </a:solidFill>
              </a:rPr>
              <a:t>★ Bring students! Most sessions are intended to help students begin preparing for high school spring contests. Mark your calendar and plan to attend one or more of these free conferences.</a:t>
            </a:r>
          </a:p>
          <a:p>
            <a:r>
              <a:rPr lang="en-US" sz="1600" dirty="0" smtClean="0">
                <a:solidFill>
                  <a:schemeClr val="bg1"/>
                </a:solidFill>
              </a:rPr>
              <a:t>★ Tentative programs for each site will be posted on the UIL web site, and final programs will be available at each site. </a:t>
            </a:r>
            <a:endParaRPr lang="en-US" sz="1600" dirty="0">
              <a:solidFill>
                <a:schemeClr val="bg1"/>
              </a:solidFill>
            </a:endParaRPr>
          </a:p>
        </p:txBody>
      </p:sp>
    </p:spTree>
    <p:extLst>
      <p:ext uri="{BB962C8B-B14F-4D97-AF65-F5344CB8AC3E}">
        <p14:creationId xmlns:p14="http://schemas.microsoft.com/office/powerpoint/2010/main" val="3680793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6324600" cy="1477328"/>
          </a:xfrm>
          <a:prstGeom prst="rect">
            <a:avLst/>
          </a:prstGeom>
          <a:noFill/>
        </p:spPr>
        <p:txBody>
          <a:bodyPr wrap="square" rtlCol="0">
            <a:spAutoFit/>
          </a:bodyPr>
          <a:lstStyle/>
          <a:p>
            <a:pPr algn="ctr"/>
            <a:r>
              <a:rPr lang="en-US" sz="3600" dirty="0" smtClean="0">
                <a:solidFill>
                  <a:schemeClr val="bg1"/>
                </a:solidFill>
              </a:rPr>
              <a:t>Technical Design</a:t>
            </a:r>
          </a:p>
          <a:p>
            <a:r>
              <a:rPr lang="en-US" dirty="0" smtClean="0">
                <a:solidFill>
                  <a:schemeClr val="bg1"/>
                </a:solidFill>
              </a:rPr>
              <a:t>Design Prompt-</a:t>
            </a:r>
            <a:r>
              <a:rPr lang="en-US" dirty="0" smtClean="0"/>
              <a:t>Cats </a:t>
            </a:r>
          </a:p>
          <a:p>
            <a:r>
              <a:rPr lang="en-US" dirty="0" smtClean="0">
                <a:solidFill>
                  <a:schemeClr val="bg1"/>
                </a:solidFill>
              </a:rPr>
              <a:t>by Andrew Lloyd Weber</a:t>
            </a:r>
          </a:p>
          <a:p>
            <a:r>
              <a:rPr lang="en-US" dirty="0" smtClean="0">
                <a:solidFill>
                  <a:schemeClr val="bg1"/>
                </a:solidFill>
                <a:hlinkClick r:id="rId2"/>
              </a:rPr>
              <a:t>http://www.uiltexas.org/theatre/theatrical-design</a:t>
            </a:r>
            <a:r>
              <a:rPr lang="en-US" dirty="0" smtClean="0">
                <a:solidFill>
                  <a:schemeClr val="bg1"/>
                </a:solidFill>
              </a:rPr>
              <a:t> </a:t>
            </a:r>
            <a:endParaRPr lang="en-US" dirty="0">
              <a:solidFill>
                <a:schemeClr val="bg1"/>
              </a:solidFill>
            </a:endParaRPr>
          </a:p>
        </p:txBody>
      </p:sp>
      <p:pic>
        <p:nvPicPr>
          <p:cNvPr id="3" name="Picture 2" descr="Cats_Musical_Wallpaper_1920x_by_ArtificialAnimation.jpg"/>
          <p:cNvPicPr>
            <a:picLocks noChangeAspect="1"/>
          </p:cNvPicPr>
          <p:nvPr/>
        </p:nvPicPr>
        <p:blipFill>
          <a:blip r:embed="rId3" cstate="print"/>
          <a:stretch>
            <a:fillRect/>
          </a:stretch>
        </p:blipFill>
        <p:spPr>
          <a:xfrm>
            <a:off x="1905000" y="2667000"/>
            <a:ext cx="5257800" cy="3286706"/>
          </a:xfrm>
          <a:prstGeom prst="rect">
            <a:avLst/>
          </a:prstGeom>
        </p:spPr>
      </p:pic>
    </p:spTree>
    <p:extLst>
      <p:ext uri="{BB962C8B-B14F-4D97-AF65-F5344CB8AC3E}">
        <p14:creationId xmlns:p14="http://schemas.microsoft.com/office/powerpoint/2010/main" val="231110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5019580"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Selecting a Show</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4119" y="1447800"/>
            <a:ext cx="7916526" cy="4031873"/>
          </a:xfrm>
          <a:prstGeom prst="rect">
            <a:avLst/>
          </a:prstGeom>
          <a:noFill/>
        </p:spPr>
        <p:txBody>
          <a:bodyPr wrap="none" rtlCol="0">
            <a:spAutoFit/>
          </a:bodyPr>
          <a:lstStyle/>
          <a:p>
            <a:pPr lvl="1"/>
            <a:r>
              <a:rPr lang="en-US" sz="3200" dirty="0" smtClean="0">
                <a:solidFill>
                  <a:schemeClr val="bg1"/>
                </a:solidFill>
              </a:rPr>
              <a:t>- Drama/Comedy</a:t>
            </a:r>
            <a:endParaRPr lang="en-US" sz="3200" dirty="0">
              <a:solidFill>
                <a:schemeClr val="bg1"/>
              </a:solidFill>
            </a:endParaRPr>
          </a:p>
          <a:p>
            <a:pPr lvl="2"/>
            <a:r>
              <a:rPr lang="en-US" sz="3200" dirty="0" smtClean="0">
                <a:solidFill>
                  <a:schemeClr val="bg1"/>
                </a:solidFill>
              </a:rPr>
              <a:t>- What </a:t>
            </a:r>
            <a:r>
              <a:rPr lang="en-US" sz="3200" dirty="0">
                <a:solidFill>
                  <a:schemeClr val="bg1"/>
                </a:solidFill>
              </a:rPr>
              <a:t>best suits your kids?</a:t>
            </a:r>
          </a:p>
          <a:p>
            <a:pPr lvl="2"/>
            <a:r>
              <a:rPr lang="en-US" sz="3200" dirty="0" smtClean="0">
                <a:solidFill>
                  <a:schemeClr val="bg1"/>
                </a:solidFill>
              </a:rPr>
              <a:t>- What </a:t>
            </a:r>
            <a:r>
              <a:rPr lang="en-US" sz="3200" dirty="0">
                <a:solidFill>
                  <a:schemeClr val="bg1"/>
                </a:solidFill>
              </a:rPr>
              <a:t>are you comfortable with?</a:t>
            </a:r>
          </a:p>
          <a:p>
            <a:pPr lvl="2"/>
            <a:r>
              <a:rPr lang="en-US" sz="3200" dirty="0" smtClean="0">
                <a:solidFill>
                  <a:schemeClr val="bg1"/>
                </a:solidFill>
              </a:rPr>
              <a:t>- It </a:t>
            </a:r>
            <a:r>
              <a:rPr lang="en-US" sz="3200" dirty="0">
                <a:solidFill>
                  <a:schemeClr val="bg1"/>
                </a:solidFill>
              </a:rPr>
              <a:t>is ok to get out of your comfort zone?</a:t>
            </a:r>
          </a:p>
          <a:p>
            <a:pPr lvl="1"/>
            <a:r>
              <a:rPr lang="en-US" sz="3200" dirty="0" smtClean="0">
                <a:solidFill>
                  <a:schemeClr val="bg1"/>
                </a:solidFill>
              </a:rPr>
              <a:t>- On </a:t>
            </a:r>
            <a:r>
              <a:rPr lang="en-US" sz="3200" dirty="0">
                <a:solidFill>
                  <a:schemeClr val="bg1"/>
                </a:solidFill>
              </a:rPr>
              <a:t>Approved List /Getting Approval</a:t>
            </a:r>
          </a:p>
          <a:p>
            <a:pPr lvl="1"/>
            <a:r>
              <a:rPr lang="en-US" sz="3200" dirty="0">
                <a:solidFill>
                  <a:schemeClr val="bg1"/>
                </a:solidFill>
              </a:rPr>
              <a:t>- List of previously produced plays</a:t>
            </a:r>
          </a:p>
          <a:p>
            <a:pPr lvl="1"/>
            <a:r>
              <a:rPr lang="en-US" sz="3200" dirty="0" smtClean="0">
                <a:solidFill>
                  <a:schemeClr val="bg1"/>
                </a:solidFill>
              </a:rPr>
              <a:t>- One-Act/Full </a:t>
            </a:r>
            <a:r>
              <a:rPr lang="en-US" sz="3200" dirty="0">
                <a:solidFill>
                  <a:schemeClr val="bg1"/>
                </a:solidFill>
              </a:rPr>
              <a:t>Length</a:t>
            </a:r>
          </a:p>
          <a:p>
            <a:pPr lvl="1"/>
            <a:endParaRPr lang="en-US" sz="3200" dirty="0">
              <a:solidFill>
                <a:schemeClr val="bg1"/>
              </a:solidFill>
            </a:endParaRPr>
          </a:p>
        </p:txBody>
      </p:sp>
    </p:spTree>
    <p:extLst>
      <p:ext uri="{BB962C8B-B14F-4D97-AF65-F5344CB8AC3E}">
        <p14:creationId xmlns:p14="http://schemas.microsoft.com/office/powerpoint/2010/main" val="1757960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086600" cy="3231654"/>
          </a:xfrm>
          <a:prstGeom prst="rect">
            <a:avLst/>
          </a:prstGeom>
          <a:noFill/>
        </p:spPr>
        <p:txBody>
          <a:bodyPr wrap="square" rtlCol="0">
            <a:spAutoFit/>
          </a:bodyPr>
          <a:lstStyle/>
          <a:p>
            <a:pPr algn="ctr"/>
            <a:r>
              <a:rPr lang="en-US" sz="4400" dirty="0" smtClean="0">
                <a:solidFill>
                  <a:schemeClr val="bg1"/>
                </a:solidFill>
                <a:latin typeface="AlphabetSoup Tilt BT" pitchFamily="82" charset="0"/>
              </a:rPr>
              <a:t>Apps</a:t>
            </a:r>
            <a:endParaRPr lang="en-US" sz="2000" dirty="0" smtClean="0">
              <a:solidFill>
                <a:schemeClr val="bg1"/>
              </a:solidFill>
              <a:latin typeface="AlphabetSoup Tilt BT" pitchFamily="82" charset="0"/>
            </a:endParaRPr>
          </a:p>
          <a:p>
            <a:pPr marL="742950" indent="-742950" algn="ctr">
              <a:buFont typeface="+mj-lt"/>
              <a:buAutoNum type="arabicPeriod"/>
            </a:pPr>
            <a:r>
              <a:rPr lang="en-US" sz="2000" dirty="0" smtClean="0">
                <a:solidFill>
                  <a:schemeClr val="bg1"/>
                </a:solidFill>
                <a:latin typeface="AlphabetSoup Tilt BT" pitchFamily="82" charset="0"/>
              </a:rPr>
              <a:t>The Great </a:t>
            </a:r>
            <a:r>
              <a:rPr lang="en-US" sz="2000" dirty="0" err="1" smtClean="0">
                <a:solidFill>
                  <a:schemeClr val="bg1"/>
                </a:solidFill>
                <a:latin typeface="AlphabetSoup Tilt BT" pitchFamily="82" charset="0"/>
              </a:rPr>
              <a:t>Improv</a:t>
            </a:r>
            <a:r>
              <a:rPr lang="en-US" sz="2000" dirty="0" smtClean="0">
                <a:solidFill>
                  <a:schemeClr val="bg1"/>
                </a:solidFill>
                <a:latin typeface="AlphabetSoup Tilt BT" pitchFamily="82" charset="0"/>
              </a:rPr>
              <a:t> Generator</a:t>
            </a:r>
          </a:p>
          <a:p>
            <a:pPr marL="742950" indent="-742950" algn="ctr">
              <a:buFont typeface="+mj-lt"/>
              <a:buAutoNum type="arabicPeriod"/>
            </a:pPr>
            <a:r>
              <a:rPr lang="en-US" sz="2000" dirty="0" err="1" smtClean="0">
                <a:solidFill>
                  <a:schemeClr val="bg1"/>
                </a:solidFill>
                <a:latin typeface="AlphabetSoup Tilt BT" pitchFamily="82" charset="0"/>
              </a:rPr>
              <a:t>ModiFace</a:t>
            </a:r>
            <a:r>
              <a:rPr lang="en-US" sz="2000" dirty="0" smtClean="0">
                <a:solidFill>
                  <a:schemeClr val="bg1"/>
                </a:solidFill>
                <a:latin typeface="AlphabetSoup Tilt BT" pitchFamily="82" charset="0"/>
              </a:rPr>
              <a:t>-Photo Editor</a:t>
            </a:r>
          </a:p>
          <a:p>
            <a:pPr marL="742950" indent="-742950" algn="ctr">
              <a:buFont typeface="+mj-lt"/>
              <a:buAutoNum type="arabicPeriod"/>
            </a:pPr>
            <a:r>
              <a:rPr lang="en-US" sz="2000" dirty="0" smtClean="0">
                <a:solidFill>
                  <a:schemeClr val="bg1"/>
                </a:solidFill>
                <a:latin typeface="AlphabetSoup Tilt BT" pitchFamily="82" charset="0"/>
              </a:rPr>
              <a:t>Make-up Touch 2</a:t>
            </a:r>
          </a:p>
          <a:p>
            <a:pPr marL="742950" indent="-742950" algn="ctr">
              <a:buFont typeface="+mj-lt"/>
              <a:buAutoNum type="arabicPeriod"/>
            </a:pPr>
            <a:r>
              <a:rPr lang="en-US" sz="2000" dirty="0" smtClean="0">
                <a:solidFill>
                  <a:schemeClr val="bg1"/>
                </a:solidFill>
                <a:latin typeface="AlphabetSoup Tilt BT" pitchFamily="82" charset="0"/>
              </a:rPr>
              <a:t>Dress up National Costumes</a:t>
            </a:r>
          </a:p>
          <a:p>
            <a:pPr marL="742950" indent="-742950" algn="ctr">
              <a:buFont typeface="+mj-lt"/>
              <a:buAutoNum type="arabicPeriod"/>
            </a:pPr>
            <a:r>
              <a:rPr lang="en-US" sz="2000" dirty="0" smtClean="0">
                <a:solidFill>
                  <a:schemeClr val="bg1"/>
                </a:solidFill>
                <a:latin typeface="AlphabetSoup Tilt BT" pitchFamily="82" charset="0"/>
              </a:rPr>
              <a:t>Design it-Outfit Maker</a:t>
            </a:r>
          </a:p>
          <a:p>
            <a:pPr marL="742950" indent="-742950" algn="ctr">
              <a:buFont typeface="+mj-lt"/>
              <a:buAutoNum type="arabicPeriod"/>
            </a:pPr>
            <a:r>
              <a:rPr lang="en-US" sz="2000" dirty="0" smtClean="0">
                <a:solidFill>
                  <a:schemeClr val="bg1"/>
                </a:solidFill>
                <a:latin typeface="AlphabetSoup Tilt BT" pitchFamily="82" charset="0"/>
              </a:rPr>
              <a:t>Recorder Plus II</a:t>
            </a:r>
          </a:p>
          <a:p>
            <a:pPr marL="742950" indent="-742950" algn="ctr"/>
            <a:r>
              <a:rPr lang="en-US" sz="2000" dirty="0" smtClean="0">
                <a:solidFill>
                  <a:schemeClr val="bg1"/>
                </a:solidFill>
                <a:latin typeface="AlphabetSoup Tilt BT" pitchFamily="82" charset="0"/>
              </a:rPr>
              <a:t>7. Notes-Print/email to Cast/Crew</a:t>
            </a:r>
          </a:p>
          <a:p>
            <a:pPr marL="742950" indent="-742950" algn="ctr"/>
            <a:endParaRPr lang="en-US" sz="2000" dirty="0" smtClean="0">
              <a:solidFill>
                <a:schemeClr val="bg1"/>
              </a:solidFill>
              <a:latin typeface="AlphabetSoup Tilt BT" pitchFamily="82" charset="0"/>
            </a:endParaRPr>
          </a:p>
        </p:txBody>
      </p:sp>
    </p:spTree>
    <p:extLst>
      <p:ext uri="{BB962C8B-B14F-4D97-AF65-F5344CB8AC3E}">
        <p14:creationId xmlns:p14="http://schemas.microsoft.com/office/powerpoint/2010/main" val="389956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382000" cy="3477875"/>
          </a:xfrm>
          <a:prstGeom prst="rect">
            <a:avLst/>
          </a:prstGeom>
          <a:noFill/>
        </p:spPr>
        <p:txBody>
          <a:bodyPr wrap="square" rtlCol="0">
            <a:spAutoFit/>
          </a:bodyPr>
          <a:lstStyle/>
          <a:p>
            <a:pPr marL="742950" indent="-742950" algn="ctr"/>
            <a:r>
              <a:rPr lang="en-US" sz="4000" dirty="0" err="1" smtClean="0">
                <a:solidFill>
                  <a:schemeClr val="bg1"/>
                </a:solidFill>
                <a:latin typeface="AlphabetSoup Tilt BT" pitchFamily="82" charset="0"/>
              </a:rPr>
              <a:t>itunes</a:t>
            </a:r>
            <a:endParaRPr lang="en-US" sz="4000" dirty="0" smtClean="0">
              <a:solidFill>
                <a:schemeClr val="bg1"/>
              </a:solidFill>
              <a:latin typeface="AlphabetSoup Tilt BT" pitchFamily="82" charset="0"/>
            </a:endParaRPr>
          </a:p>
          <a:p>
            <a:pPr marL="742950" indent="-742950" algn="ctr"/>
            <a:r>
              <a:rPr lang="en-US" dirty="0" smtClean="0">
                <a:solidFill>
                  <a:schemeClr val="bg1"/>
                </a:solidFill>
                <a:latin typeface="AlphabetSoup Tilt BT" pitchFamily="82" charset="0"/>
              </a:rPr>
              <a:t>Books</a:t>
            </a:r>
          </a:p>
          <a:p>
            <a:pPr marL="742950" indent="-742950" algn="ctr"/>
            <a:r>
              <a:rPr lang="en-US" dirty="0" smtClean="0">
                <a:solidFill>
                  <a:schemeClr val="bg1"/>
                </a:solidFill>
                <a:latin typeface="AlphabetSoup Tilt BT" pitchFamily="82" charset="0"/>
              </a:rPr>
              <a:t>Shakespeare in an Hour-Free</a:t>
            </a:r>
          </a:p>
          <a:p>
            <a:pPr marL="742950" indent="-742950" algn="ctr"/>
            <a:r>
              <a:rPr lang="en-US" dirty="0" smtClean="0">
                <a:solidFill>
                  <a:schemeClr val="bg1"/>
                </a:solidFill>
                <a:latin typeface="AlphabetSoup Tilt BT" pitchFamily="82" charset="0"/>
              </a:rPr>
              <a:t>Audio Books</a:t>
            </a:r>
          </a:p>
          <a:p>
            <a:pPr marL="742950" indent="-742950" algn="ctr"/>
            <a:r>
              <a:rPr lang="en-US" dirty="0" smtClean="0">
                <a:solidFill>
                  <a:schemeClr val="bg1"/>
                </a:solidFill>
                <a:latin typeface="AlphabetSoup Tilt BT" pitchFamily="82" charset="0"/>
              </a:rPr>
              <a:t>Classic Radio Christmas Plays</a:t>
            </a:r>
          </a:p>
          <a:p>
            <a:pPr marL="742950" indent="-742950" algn="ctr"/>
            <a:r>
              <a:rPr lang="en-US" dirty="0" smtClean="0">
                <a:solidFill>
                  <a:schemeClr val="bg1"/>
                </a:solidFill>
                <a:latin typeface="AlphabetSoup Tilt BT" pitchFamily="82" charset="0"/>
              </a:rPr>
              <a:t>I tune U</a:t>
            </a:r>
          </a:p>
          <a:p>
            <a:pPr marL="742950" indent="-742950" algn="ctr"/>
            <a:r>
              <a:rPr lang="en-US" dirty="0" smtClean="0">
                <a:solidFill>
                  <a:schemeClr val="bg1"/>
                </a:solidFill>
                <a:latin typeface="AlphabetSoup Tilt BT" pitchFamily="82" charset="0"/>
              </a:rPr>
              <a:t>National Theatre</a:t>
            </a:r>
          </a:p>
          <a:p>
            <a:pPr marL="742950" indent="-742950" algn="ctr"/>
            <a:r>
              <a:rPr lang="en-US" dirty="0" smtClean="0">
                <a:solidFill>
                  <a:schemeClr val="bg1"/>
                </a:solidFill>
                <a:latin typeface="AlphabetSoup Tilt BT" pitchFamily="82" charset="0"/>
              </a:rPr>
              <a:t>Courses</a:t>
            </a:r>
          </a:p>
          <a:p>
            <a:pPr marL="742950" indent="-742950" algn="ctr"/>
            <a:r>
              <a:rPr lang="en-US" dirty="0" err="1" smtClean="0">
                <a:solidFill>
                  <a:schemeClr val="bg1"/>
                </a:solidFill>
                <a:latin typeface="AlphabetSoup Tilt BT" pitchFamily="82" charset="0"/>
              </a:rPr>
              <a:t>PodCasts</a:t>
            </a:r>
            <a:endParaRPr lang="en-US" dirty="0" smtClean="0">
              <a:solidFill>
                <a:schemeClr val="bg1"/>
              </a:solidFill>
              <a:latin typeface="AlphabetSoup Tilt BT" pitchFamily="82" charset="0"/>
            </a:endParaRPr>
          </a:p>
          <a:p>
            <a:pPr marL="742950" indent="-742950" algn="ctr"/>
            <a:r>
              <a:rPr lang="en-US" dirty="0" smtClean="0">
                <a:solidFill>
                  <a:schemeClr val="bg1"/>
                </a:solidFill>
                <a:latin typeface="AlphabetSoup Tilt BT" pitchFamily="82" charset="0"/>
              </a:rPr>
              <a:t>Of Mice and Men</a:t>
            </a:r>
          </a:p>
          <a:p>
            <a:pPr marL="742950" indent="-742950" algn="ctr"/>
            <a:r>
              <a:rPr lang="en-US" dirty="0" smtClean="0">
                <a:solidFill>
                  <a:schemeClr val="bg1"/>
                </a:solidFill>
                <a:latin typeface="AlphabetSoup Tilt BT" pitchFamily="82" charset="0"/>
              </a:rPr>
              <a:t> </a:t>
            </a:r>
            <a:endParaRPr lang="en-US" dirty="0"/>
          </a:p>
        </p:txBody>
      </p:sp>
    </p:spTree>
    <p:extLst>
      <p:ext uri="{BB962C8B-B14F-4D97-AF65-F5344CB8AC3E}">
        <p14:creationId xmlns:p14="http://schemas.microsoft.com/office/powerpoint/2010/main" val="2059647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7549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498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737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765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75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385" y="228600"/>
            <a:ext cx="4345613"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Scenes From…</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228599" y="1447800"/>
            <a:ext cx="9296400" cy="4401205"/>
          </a:xfrm>
          <a:prstGeom prst="rect">
            <a:avLst/>
          </a:prstGeom>
          <a:noFill/>
        </p:spPr>
        <p:txBody>
          <a:bodyPr wrap="square" rtlCol="0">
            <a:spAutoFit/>
          </a:bodyPr>
          <a:lstStyle/>
          <a:p>
            <a:pPr lvl="1"/>
            <a:r>
              <a:rPr lang="en-US" sz="2800" dirty="0" smtClean="0">
                <a:solidFill>
                  <a:schemeClr val="bg1"/>
                </a:solidFill>
              </a:rPr>
              <a:t>- </a:t>
            </a:r>
            <a:r>
              <a:rPr lang="en-US" sz="2800" dirty="0">
                <a:solidFill>
                  <a:schemeClr val="bg1"/>
                </a:solidFill>
              </a:rPr>
              <a:t>From Full Length Plays</a:t>
            </a:r>
          </a:p>
          <a:p>
            <a:pPr lvl="1"/>
            <a:r>
              <a:rPr lang="en-US" sz="2800" dirty="0" smtClean="0">
                <a:solidFill>
                  <a:schemeClr val="bg1"/>
                </a:solidFill>
              </a:rPr>
              <a:t>- DO </a:t>
            </a:r>
            <a:r>
              <a:rPr lang="en-US" sz="2800" dirty="0">
                <a:solidFill>
                  <a:schemeClr val="bg1"/>
                </a:solidFill>
              </a:rPr>
              <a:t>NOT use the word CUTTING!!!!!</a:t>
            </a:r>
          </a:p>
          <a:p>
            <a:pPr lvl="1"/>
            <a:r>
              <a:rPr lang="en-US" sz="2800" dirty="0" smtClean="0">
                <a:solidFill>
                  <a:schemeClr val="bg1"/>
                </a:solidFill>
              </a:rPr>
              <a:t>- Tell </a:t>
            </a:r>
            <a:r>
              <a:rPr lang="en-US" sz="2800" dirty="0">
                <a:solidFill>
                  <a:schemeClr val="bg1"/>
                </a:solidFill>
              </a:rPr>
              <a:t>a story</a:t>
            </a:r>
          </a:p>
          <a:p>
            <a:pPr lvl="2"/>
            <a:r>
              <a:rPr lang="en-US" sz="2800" dirty="0" smtClean="0">
                <a:solidFill>
                  <a:schemeClr val="bg1"/>
                </a:solidFill>
              </a:rPr>
              <a:t>- Who’s </a:t>
            </a:r>
            <a:r>
              <a:rPr lang="en-US" sz="2800" dirty="0">
                <a:solidFill>
                  <a:schemeClr val="bg1"/>
                </a:solidFill>
              </a:rPr>
              <a:t>story do you want to tell?</a:t>
            </a:r>
          </a:p>
          <a:p>
            <a:pPr lvl="2"/>
            <a:r>
              <a:rPr lang="en-US" sz="2800" dirty="0" smtClean="0">
                <a:solidFill>
                  <a:schemeClr val="bg1"/>
                </a:solidFill>
              </a:rPr>
              <a:t>- Are </a:t>
            </a:r>
            <a:r>
              <a:rPr lang="en-US" sz="2800" dirty="0">
                <a:solidFill>
                  <a:schemeClr val="bg1"/>
                </a:solidFill>
              </a:rPr>
              <a:t>there certain characters that you want to highlight?</a:t>
            </a:r>
          </a:p>
          <a:p>
            <a:pPr lvl="2"/>
            <a:r>
              <a:rPr lang="en-US" sz="2800" dirty="0" smtClean="0">
                <a:solidFill>
                  <a:schemeClr val="bg1"/>
                </a:solidFill>
              </a:rPr>
              <a:t>- Which </a:t>
            </a:r>
            <a:r>
              <a:rPr lang="en-US" sz="2800" dirty="0">
                <a:solidFill>
                  <a:schemeClr val="bg1"/>
                </a:solidFill>
              </a:rPr>
              <a:t>Characters do you need to use to tell your story?</a:t>
            </a:r>
          </a:p>
          <a:p>
            <a:pPr lvl="2"/>
            <a:r>
              <a:rPr lang="en-US" sz="2800" dirty="0" smtClean="0">
                <a:solidFill>
                  <a:schemeClr val="bg1"/>
                </a:solidFill>
              </a:rPr>
              <a:t>- Where/How </a:t>
            </a:r>
            <a:r>
              <a:rPr lang="en-US" sz="2800" dirty="0">
                <a:solidFill>
                  <a:schemeClr val="bg1"/>
                </a:solidFill>
              </a:rPr>
              <a:t>do you want to begin the play?</a:t>
            </a:r>
          </a:p>
          <a:p>
            <a:pPr lvl="2"/>
            <a:r>
              <a:rPr lang="en-US" sz="2800" dirty="0" smtClean="0">
                <a:solidFill>
                  <a:schemeClr val="bg1"/>
                </a:solidFill>
              </a:rPr>
              <a:t>- Where/How </a:t>
            </a:r>
            <a:r>
              <a:rPr lang="en-US" sz="2800" dirty="0">
                <a:solidFill>
                  <a:schemeClr val="bg1"/>
                </a:solidFill>
              </a:rPr>
              <a:t>do you want to end the play?</a:t>
            </a:r>
          </a:p>
          <a:p>
            <a:pPr lvl="1"/>
            <a:r>
              <a:rPr lang="en-US" sz="2800" dirty="0" smtClean="0">
                <a:solidFill>
                  <a:schemeClr val="bg1"/>
                </a:solidFill>
              </a:rPr>
              <a:t>- Doubling Characters</a:t>
            </a:r>
            <a:endParaRPr lang="en-US" sz="2800" dirty="0">
              <a:solidFill>
                <a:schemeClr val="bg1"/>
              </a:solidFill>
            </a:endParaRPr>
          </a:p>
          <a:p>
            <a:pPr lvl="1"/>
            <a:endParaRPr lang="en-US" sz="2800" dirty="0">
              <a:solidFill>
                <a:schemeClr val="bg1"/>
              </a:solidFill>
            </a:endParaRPr>
          </a:p>
        </p:txBody>
      </p:sp>
    </p:spTree>
    <p:extLst>
      <p:ext uri="{BB962C8B-B14F-4D97-AF65-F5344CB8AC3E}">
        <p14:creationId xmlns:p14="http://schemas.microsoft.com/office/powerpoint/2010/main" val="1432961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783" y="76200"/>
            <a:ext cx="2272033"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Casting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152400" y="859334"/>
            <a:ext cx="9296400" cy="5693866"/>
          </a:xfrm>
          <a:prstGeom prst="rect">
            <a:avLst/>
          </a:prstGeom>
          <a:noFill/>
        </p:spPr>
        <p:txBody>
          <a:bodyPr wrap="square" rtlCol="0">
            <a:spAutoFit/>
          </a:bodyPr>
          <a:lstStyle/>
          <a:p>
            <a:pPr lvl="1"/>
            <a:r>
              <a:rPr lang="en-US" sz="2800" dirty="0" smtClean="0">
                <a:solidFill>
                  <a:schemeClr val="bg1"/>
                </a:solidFill>
              </a:rPr>
              <a:t>- </a:t>
            </a:r>
            <a:r>
              <a:rPr lang="en-US" sz="2800" dirty="0">
                <a:solidFill>
                  <a:schemeClr val="bg1"/>
                </a:solidFill>
              </a:rPr>
              <a:t>Cutting characters</a:t>
            </a:r>
          </a:p>
          <a:p>
            <a:pPr lvl="1"/>
            <a:r>
              <a:rPr lang="en-US" sz="2800" dirty="0" smtClean="0">
                <a:solidFill>
                  <a:schemeClr val="bg1"/>
                </a:solidFill>
              </a:rPr>
              <a:t>- Auditions</a:t>
            </a:r>
            <a:endParaRPr lang="en-US" sz="2800" dirty="0">
              <a:solidFill>
                <a:schemeClr val="bg1"/>
              </a:solidFill>
            </a:endParaRPr>
          </a:p>
          <a:p>
            <a:pPr marL="1371600" lvl="2" indent="-457200">
              <a:buFontTx/>
              <a:buChar char="-"/>
            </a:pPr>
            <a:r>
              <a:rPr lang="en-US" sz="2800" dirty="0" smtClean="0">
                <a:solidFill>
                  <a:schemeClr val="bg1"/>
                </a:solidFill>
              </a:rPr>
              <a:t>Blind </a:t>
            </a:r>
            <a:r>
              <a:rPr lang="en-US" sz="2800" dirty="0">
                <a:solidFill>
                  <a:schemeClr val="bg1"/>
                </a:solidFill>
              </a:rPr>
              <a:t>draw for a </a:t>
            </a:r>
            <a:r>
              <a:rPr lang="en-US" sz="2800" dirty="0" smtClean="0">
                <a:solidFill>
                  <a:schemeClr val="bg1"/>
                </a:solidFill>
              </a:rPr>
              <a:t>partners</a:t>
            </a:r>
          </a:p>
          <a:p>
            <a:pPr marL="1371600" lvl="2" indent="-457200">
              <a:buFontTx/>
              <a:buChar char="-"/>
            </a:pPr>
            <a:r>
              <a:rPr lang="en-US" sz="2800" dirty="0" smtClean="0">
                <a:solidFill>
                  <a:schemeClr val="bg1"/>
                </a:solidFill>
              </a:rPr>
              <a:t>Sometimes we will have a monologue for them to read</a:t>
            </a:r>
            <a:endParaRPr lang="en-US" sz="2800" dirty="0">
              <a:solidFill>
                <a:schemeClr val="bg1"/>
              </a:solidFill>
            </a:endParaRPr>
          </a:p>
          <a:p>
            <a:pPr lvl="2"/>
            <a:r>
              <a:rPr lang="en-US" sz="2800" dirty="0" smtClean="0">
                <a:solidFill>
                  <a:schemeClr val="bg1"/>
                </a:solidFill>
              </a:rPr>
              <a:t>- Recommend </a:t>
            </a:r>
            <a:r>
              <a:rPr lang="en-US" sz="2800" dirty="0">
                <a:solidFill>
                  <a:schemeClr val="bg1"/>
                </a:solidFill>
              </a:rPr>
              <a:t>piece is memorized, but not a criteria</a:t>
            </a:r>
          </a:p>
          <a:p>
            <a:pPr lvl="2"/>
            <a:r>
              <a:rPr lang="en-US" sz="2800" dirty="0" smtClean="0">
                <a:solidFill>
                  <a:schemeClr val="bg1"/>
                </a:solidFill>
              </a:rPr>
              <a:t>- </a:t>
            </a:r>
            <a:r>
              <a:rPr lang="en-US" sz="2800" dirty="0" smtClean="0">
                <a:solidFill>
                  <a:schemeClr val="bg1"/>
                </a:solidFill>
                <a:hlinkClick r:id="rId2"/>
              </a:rPr>
              <a:t>Google </a:t>
            </a:r>
            <a:r>
              <a:rPr lang="en-US" sz="2800" dirty="0">
                <a:solidFill>
                  <a:schemeClr val="bg1"/>
                </a:solidFill>
                <a:hlinkClick r:id="rId2"/>
              </a:rPr>
              <a:t>form</a:t>
            </a:r>
            <a:endParaRPr lang="en-US" sz="2800" dirty="0">
              <a:solidFill>
                <a:schemeClr val="bg1"/>
              </a:solidFill>
            </a:endParaRPr>
          </a:p>
          <a:p>
            <a:pPr lvl="2"/>
            <a:r>
              <a:rPr lang="en-US" sz="2800" dirty="0" smtClean="0">
                <a:solidFill>
                  <a:schemeClr val="bg1"/>
                </a:solidFill>
              </a:rPr>
              <a:t>	- Fill </a:t>
            </a:r>
            <a:r>
              <a:rPr lang="en-US" sz="2800" dirty="0">
                <a:solidFill>
                  <a:schemeClr val="bg1"/>
                </a:solidFill>
              </a:rPr>
              <a:t>out during audition</a:t>
            </a:r>
          </a:p>
          <a:p>
            <a:pPr lvl="2"/>
            <a:r>
              <a:rPr lang="en-US" sz="2800" dirty="0" smtClean="0">
                <a:solidFill>
                  <a:schemeClr val="bg1"/>
                </a:solidFill>
              </a:rPr>
              <a:t>	- Results </a:t>
            </a:r>
            <a:r>
              <a:rPr lang="en-US" sz="2800" dirty="0">
                <a:solidFill>
                  <a:schemeClr val="bg1"/>
                </a:solidFill>
              </a:rPr>
              <a:t>are posted to a spreadsheet and we can </a:t>
            </a:r>
            <a:r>
              <a:rPr lang="en-US" sz="2800" dirty="0" smtClean="0">
                <a:solidFill>
                  <a:schemeClr val="bg1"/>
                </a:solidFill>
              </a:rPr>
              <a:t>	sort </a:t>
            </a:r>
            <a:r>
              <a:rPr lang="en-US" sz="2800" dirty="0">
                <a:solidFill>
                  <a:schemeClr val="bg1"/>
                </a:solidFill>
              </a:rPr>
              <a:t>results</a:t>
            </a:r>
          </a:p>
          <a:p>
            <a:pPr lvl="1"/>
            <a:r>
              <a:rPr lang="en-US" sz="2800" dirty="0" smtClean="0">
                <a:solidFill>
                  <a:schemeClr val="bg1"/>
                </a:solidFill>
              </a:rPr>
              <a:t>- All </a:t>
            </a:r>
            <a:r>
              <a:rPr lang="en-US" sz="2800" dirty="0">
                <a:solidFill>
                  <a:schemeClr val="bg1"/>
                </a:solidFill>
              </a:rPr>
              <a:t>aspects of audition are taken into consideration when </a:t>
            </a:r>
            <a:r>
              <a:rPr lang="en-US" sz="2800" dirty="0" smtClean="0">
                <a:solidFill>
                  <a:schemeClr val="bg1"/>
                </a:solidFill>
              </a:rPr>
              <a:t>casting because </a:t>
            </a:r>
            <a:r>
              <a:rPr lang="en-US" sz="2800" dirty="0">
                <a:solidFill>
                  <a:schemeClr val="bg1"/>
                </a:solidFill>
              </a:rPr>
              <a:t>we know </a:t>
            </a:r>
            <a:r>
              <a:rPr lang="en-US" sz="2800" dirty="0" smtClean="0">
                <a:solidFill>
                  <a:schemeClr val="bg1"/>
                </a:solidFill>
              </a:rPr>
              <a:t>all kids </a:t>
            </a:r>
            <a:r>
              <a:rPr lang="en-US" sz="2800" dirty="0">
                <a:solidFill>
                  <a:schemeClr val="bg1"/>
                </a:solidFill>
              </a:rPr>
              <a:t>at </a:t>
            </a:r>
            <a:r>
              <a:rPr lang="en-US" sz="2800" dirty="0" smtClean="0">
                <a:solidFill>
                  <a:schemeClr val="bg1"/>
                </a:solidFill>
              </a:rPr>
              <a:t>Ropes and Sands, </a:t>
            </a:r>
            <a:r>
              <a:rPr lang="en-US" sz="2800" dirty="0">
                <a:solidFill>
                  <a:schemeClr val="bg1"/>
                </a:solidFill>
              </a:rPr>
              <a:t>we can also take personality into consideration.</a:t>
            </a:r>
          </a:p>
        </p:txBody>
      </p:sp>
    </p:spTree>
    <p:extLst>
      <p:ext uri="{BB962C8B-B14F-4D97-AF65-F5344CB8AC3E}">
        <p14:creationId xmlns:p14="http://schemas.microsoft.com/office/powerpoint/2010/main" val="2918727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152400" y="859334"/>
            <a:ext cx="9296400" cy="5509200"/>
          </a:xfrm>
          <a:prstGeom prst="rect">
            <a:avLst/>
          </a:prstGeom>
          <a:noFill/>
        </p:spPr>
        <p:txBody>
          <a:bodyPr wrap="square" rtlCol="0">
            <a:spAutoFit/>
          </a:bodyPr>
          <a:lstStyle/>
          <a:p>
            <a:pPr marL="914400" lvl="1" indent="-457200">
              <a:buFontTx/>
              <a:buChar char="-"/>
            </a:pPr>
            <a:r>
              <a:rPr lang="en-US" sz="4400" dirty="0" smtClean="0">
                <a:solidFill>
                  <a:schemeClr val="bg1"/>
                </a:solidFill>
              </a:rPr>
              <a:t>Telling </a:t>
            </a:r>
            <a:r>
              <a:rPr lang="en-US" sz="4400" dirty="0">
                <a:solidFill>
                  <a:schemeClr val="bg1"/>
                </a:solidFill>
              </a:rPr>
              <a:t>a </a:t>
            </a:r>
            <a:r>
              <a:rPr lang="en-US" sz="4400" dirty="0" smtClean="0">
                <a:solidFill>
                  <a:schemeClr val="bg1"/>
                </a:solidFill>
              </a:rPr>
              <a:t>story</a:t>
            </a:r>
          </a:p>
          <a:p>
            <a:pPr marL="1371600" lvl="2" indent="-457200">
              <a:buFontTx/>
              <a:buChar char="-"/>
            </a:pPr>
            <a:r>
              <a:rPr lang="en-US" sz="4400" dirty="0" smtClean="0">
                <a:solidFill>
                  <a:schemeClr val="bg1"/>
                </a:solidFill>
              </a:rPr>
              <a:t>How do you want to tell your story on stage?</a:t>
            </a:r>
          </a:p>
          <a:p>
            <a:pPr marL="1371600" lvl="2" indent="-457200">
              <a:buFontTx/>
              <a:buChar char="-"/>
            </a:pPr>
            <a:r>
              <a:rPr lang="en-US" sz="4400" dirty="0" smtClean="0">
                <a:solidFill>
                  <a:schemeClr val="bg1"/>
                </a:solidFill>
              </a:rPr>
              <a:t>Decide how you want to use your space.</a:t>
            </a:r>
          </a:p>
          <a:p>
            <a:pPr marL="1828800" lvl="3" indent="-457200">
              <a:buFontTx/>
              <a:buChar char="-"/>
            </a:pPr>
            <a:r>
              <a:rPr lang="en-US" sz="4400" dirty="0" smtClean="0">
                <a:solidFill>
                  <a:schemeClr val="bg1"/>
                </a:solidFill>
              </a:rPr>
              <a:t>Literal vs. abstract</a:t>
            </a:r>
          </a:p>
          <a:p>
            <a:pPr marL="2286000" lvl="4" indent="-457200">
              <a:buFontTx/>
              <a:buChar char="-"/>
            </a:pPr>
            <a:r>
              <a:rPr lang="en-US" sz="4400" dirty="0" smtClean="0">
                <a:solidFill>
                  <a:schemeClr val="bg1"/>
                </a:solidFill>
              </a:rPr>
              <a:t>Does the script leave any room for creativity?</a:t>
            </a:r>
          </a:p>
        </p:txBody>
      </p:sp>
    </p:spTree>
    <p:extLst>
      <p:ext uri="{BB962C8B-B14F-4D97-AF65-F5344CB8AC3E}">
        <p14:creationId xmlns:p14="http://schemas.microsoft.com/office/powerpoint/2010/main" val="253537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14400"/>
            <a:ext cx="8229600" cy="4524315"/>
          </a:xfrm>
          <a:prstGeom prst="rect">
            <a:avLst/>
          </a:prstGeom>
        </p:spPr>
        <p:txBody>
          <a:bodyPr wrap="square">
            <a:spAutoFit/>
          </a:bodyPr>
          <a:lstStyle/>
          <a:p>
            <a:pPr lvl="5"/>
            <a:r>
              <a:rPr lang="en-US" sz="3200" dirty="0" smtClean="0">
                <a:solidFill>
                  <a:schemeClr val="bg1"/>
                </a:solidFill>
              </a:rPr>
              <a:t>- </a:t>
            </a:r>
            <a:r>
              <a:rPr lang="en-US" sz="3200" b="1" u="sng" dirty="0" smtClean="0">
                <a:solidFill>
                  <a:schemeClr val="bg1"/>
                </a:solidFill>
              </a:rPr>
              <a:t>Literal</a:t>
            </a:r>
            <a:endParaRPr lang="en-US" sz="3200" b="1" u="sng" dirty="0">
              <a:solidFill>
                <a:schemeClr val="bg1"/>
              </a:solidFill>
            </a:endParaRPr>
          </a:p>
          <a:p>
            <a:pPr marL="3200400" lvl="6" indent="-457200">
              <a:buFontTx/>
              <a:buChar char="-"/>
            </a:pPr>
            <a:r>
              <a:rPr lang="en-US" sz="3200" dirty="0">
                <a:solidFill>
                  <a:schemeClr val="bg1"/>
                </a:solidFill>
              </a:rPr>
              <a:t>The Effect of Gamma Rays on Man in the moon Marigolds</a:t>
            </a:r>
          </a:p>
          <a:p>
            <a:pPr marL="3200400" lvl="6" indent="-457200">
              <a:buFontTx/>
              <a:buChar char="-"/>
            </a:pPr>
            <a:r>
              <a:rPr lang="en-US" sz="3200" dirty="0">
                <a:solidFill>
                  <a:schemeClr val="bg1"/>
                </a:solidFill>
              </a:rPr>
              <a:t>Leading </a:t>
            </a:r>
            <a:r>
              <a:rPr lang="en-US" sz="3200" dirty="0" smtClean="0">
                <a:solidFill>
                  <a:schemeClr val="bg1"/>
                </a:solidFill>
              </a:rPr>
              <a:t>Ladies</a:t>
            </a:r>
          </a:p>
          <a:p>
            <a:pPr marL="3200400" lvl="6" indent="-457200">
              <a:buFontTx/>
              <a:buChar char="-"/>
            </a:pPr>
            <a:r>
              <a:rPr lang="en-US" sz="3200" dirty="0" smtClean="0">
                <a:solidFill>
                  <a:schemeClr val="bg1"/>
                </a:solidFill>
              </a:rPr>
              <a:t>Limbo</a:t>
            </a:r>
            <a:endParaRPr lang="en-US" sz="3200" dirty="0">
              <a:solidFill>
                <a:schemeClr val="bg1"/>
              </a:solidFill>
            </a:endParaRPr>
          </a:p>
          <a:p>
            <a:pPr lvl="1"/>
            <a:r>
              <a:rPr lang="en-US" sz="3200" dirty="0" smtClean="0">
                <a:solidFill>
                  <a:schemeClr val="bg1"/>
                </a:solidFill>
              </a:rPr>
              <a:t>		     -</a:t>
            </a:r>
            <a:r>
              <a:rPr lang="en-US" sz="3200" b="1" u="sng" dirty="0" smtClean="0">
                <a:solidFill>
                  <a:schemeClr val="bg1"/>
                </a:solidFill>
              </a:rPr>
              <a:t> Abstract</a:t>
            </a:r>
            <a:endParaRPr lang="en-US" sz="3200" b="1" u="sng" dirty="0">
              <a:solidFill>
                <a:schemeClr val="bg1"/>
              </a:solidFill>
            </a:endParaRPr>
          </a:p>
          <a:p>
            <a:pPr lvl="1"/>
            <a:r>
              <a:rPr lang="en-US" sz="3200" dirty="0">
                <a:solidFill>
                  <a:schemeClr val="bg1"/>
                </a:solidFill>
              </a:rPr>
              <a:t>			- To </a:t>
            </a:r>
            <a:r>
              <a:rPr lang="en-US" sz="3200" dirty="0" smtClean="0">
                <a:solidFill>
                  <a:schemeClr val="bg1"/>
                </a:solidFill>
              </a:rPr>
              <a:t>See the Stars</a:t>
            </a:r>
            <a:endParaRPr lang="en-US" sz="3200" dirty="0">
              <a:solidFill>
                <a:schemeClr val="bg1"/>
              </a:solidFill>
            </a:endParaRPr>
          </a:p>
          <a:p>
            <a:pPr lvl="1"/>
            <a:r>
              <a:rPr lang="en-US" sz="3200" dirty="0">
                <a:solidFill>
                  <a:schemeClr val="bg1"/>
                </a:solidFill>
              </a:rPr>
              <a:t>			- </a:t>
            </a:r>
            <a:r>
              <a:rPr lang="en-US" sz="3200" dirty="0" err="1">
                <a:solidFill>
                  <a:schemeClr val="bg1"/>
                </a:solidFill>
              </a:rPr>
              <a:t>Rimers</a:t>
            </a:r>
            <a:r>
              <a:rPr lang="en-US" sz="3200" dirty="0">
                <a:solidFill>
                  <a:schemeClr val="bg1"/>
                </a:solidFill>
              </a:rPr>
              <a:t> of </a:t>
            </a:r>
            <a:r>
              <a:rPr lang="en-US" sz="3200" dirty="0" smtClean="0">
                <a:solidFill>
                  <a:schemeClr val="bg1"/>
                </a:solidFill>
              </a:rPr>
              <a:t>Eldritch</a:t>
            </a:r>
          </a:p>
          <a:p>
            <a:pPr lvl="1"/>
            <a:r>
              <a:rPr lang="en-US" sz="3200" dirty="0" smtClean="0">
                <a:solidFill>
                  <a:schemeClr val="bg1"/>
                </a:solidFill>
              </a:rPr>
              <a:t>			- Nevermore</a:t>
            </a:r>
            <a:endParaRPr lang="en-US" sz="3200" dirty="0">
              <a:solidFill>
                <a:schemeClr val="bg1"/>
              </a:solidFill>
            </a:endParaRPr>
          </a:p>
        </p:txBody>
      </p:sp>
      <p:sp>
        <p:nvSpPr>
          <p:cNvPr id="3" name="Rectangle 2"/>
          <p:cNvSpPr/>
          <p:nvPr/>
        </p:nvSpPr>
        <p:spPr>
          <a:xfrm>
            <a:off x="3106511" y="76200"/>
            <a:ext cx="2778582" cy="923330"/>
          </a:xfrm>
          <a:prstGeom prst="rect">
            <a:avLst/>
          </a:prstGeom>
          <a:noFill/>
        </p:spPr>
        <p:txBody>
          <a:bodyPr wrap="none" lIns="91440" tIns="45720" rIns="91440" bIns="45720">
            <a:spAutoFit/>
          </a:bodyPr>
          <a:lstStyle/>
          <a:p>
            <a:pPr algn="ctr"/>
            <a:r>
              <a:rPr lang="en-US" sz="5400" b="1" cap="none" spc="0" dirty="0" smtClean="0">
                <a:ln w="10160">
                  <a:noFill/>
                  <a:prstDash val="solid"/>
                </a:ln>
                <a:solidFill>
                  <a:srgbClr val="FFFFFF"/>
                </a:solidFill>
                <a:effectLst>
                  <a:outerShdw blurRad="38100" dist="22860" dir="5400000" algn="tl" rotWithShape="0">
                    <a:srgbClr val="000000">
                      <a:alpha val="30000"/>
                    </a:srgbClr>
                  </a:outerShdw>
                </a:effectLst>
              </a:rPr>
              <a:t>Directing</a:t>
            </a:r>
            <a:endParaRPr lang="en-US" sz="5400" b="1" cap="none" spc="0"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54162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B42413E-C361-42C6-8A9C-EC0D7786D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Marquee with 3-D perspective rotation</Template>
  <TotalTime>0</TotalTime>
  <Words>1845</Words>
  <Application>Microsoft Office PowerPoint</Application>
  <PresentationFormat>On-screen Show (4:3)</PresentationFormat>
  <Paragraphs>457</Paragraphs>
  <Slides>56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Accent SF</vt:lpstr>
      <vt:lpstr>Adventurer Light SF</vt:lpstr>
      <vt:lpstr>AlphabetSoup Tilt BT</vt:lpstr>
      <vt:lpstr>Arial</vt:lpstr>
      <vt:lpstr>Calibri</vt:lpstr>
      <vt:lpstr>Dragline BTN Dm</vt:lpstr>
      <vt:lpstr>Franklin Gothic Medium</vt:lpstr>
      <vt:lpstr>Stencil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2014-07-25T19:38:58Z</dcterms:created>
  <dcterms:modified xsi:type="dcterms:W3CDTF">2014-08-12T21:20:26Z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TC024238889991</vt:lpwstr>
  </property>
</Properties>
</file>